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1" r:id="rId2"/>
    <p:sldId id="257" r:id="rId3"/>
    <p:sldId id="292" r:id="rId4"/>
    <p:sldId id="273" r:id="rId5"/>
    <p:sldId id="291" r:id="rId6"/>
    <p:sldId id="258" r:id="rId7"/>
    <p:sldId id="260" r:id="rId8"/>
    <p:sldId id="262" r:id="rId9"/>
    <p:sldId id="310" r:id="rId10"/>
    <p:sldId id="311" r:id="rId11"/>
    <p:sldId id="263" r:id="rId12"/>
    <p:sldId id="312" r:id="rId13"/>
    <p:sldId id="313" r:id="rId14"/>
    <p:sldId id="281" r:id="rId15"/>
    <p:sldId id="325" r:id="rId16"/>
    <p:sldId id="282" r:id="rId17"/>
    <p:sldId id="309" r:id="rId18"/>
    <p:sldId id="283" r:id="rId19"/>
    <p:sldId id="277" r:id="rId20"/>
    <p:sldId id="314" r:id="rId21"/>
    <p:sldId id="315" r:id="rId22"/>
    <p:sldId id="316" r:id="rId23"/>
    <p:sldId id="317" r:id="rId24"/>
    <p:sldId id="318" r:id="rId25"/>
    <p:sldId id="319" r:id="rId26"/>
    <p:sldId id="320" r:id="rId27"/>
    <p:sldId id="321" r:id="rId28"/>
    <p:sldId id="322" r:id="rId29"/>
    <p:sldId id="323" r:id="rId30"/>
    <p:sldId id="324" r:id="rId31"/>
    <p:sldId id="271" r:id="rId32"/>
    <p:sldId id="295" r:id="rId33"/>
    <p:sldId id="297" r:id="rId34"/>
    <p:sldId id="298" r:id="rId35"/>
    <p:sldId id="299" r:id="rId36"/>
    <p:sldId id="300" r:id="rId37"/>
    <p:sldId id="301" r:id="rId38"/>
    <p:sldId id="302" r:id="rId39"/>
    <p:sldId id="303" r:id="rId40"/>
    <p:sldId id="304" r:id="rId41"/>
    <p:sldId id="305" r:id="rId42"/>
    <p:sldId id="306" r:id="rId43"/>
    <p:sldId id="307" r:id="rId44"/>
    <p:sldId id="274" r:id="rId45"/>
    <p:sldId id="276" r:id="rId46"/>
    <p:sldId id="326" r:id="rId47"/>
    <p:sldId id="327" r:id="rId48"/>
    <p:sldId id="336" r:id="rId49"/>
    <p:sldId id="268" r:id="rId50"/>
    <p:sldId id="269" r:id="rId51"/>
    <p:sldId id="270" r:id="rId52"/>
    <p:sldId id="328" r:id="rId53"/>
    <p:sldId id="329" r:id="rId54"/>
    <p:sldId id="330" r:id="rId55"/>
    <p:sldId id="365" r:id="rId56"/>
    <p:sldId id="332" r:id="rId57"/>
    <p:sldId id="357" r:id="rId58"/>
    <p:sldId id="338" r:id="rId59"/>
    <p:sldId id="339" r:id="rId60"/>
    <p:sldId id="340" r:id="rId61"/>
    <p:sldId id="341" r:id="rId62"/>
    <p:sldId id="342" r:id="rId63"/>
    <p:sldId id="343" r:id="rId64"/>
    <p:sldId id="344" r:id="rId65"/>
    <p:sldId id="345" r:id="rId66"/>
    <p:sldId id="346" r:id="rId67"/>
    <p:sldId id="347" r:id="rId68"/>
    <p:sldId id="348" r:id="rId69"/>
    <p:sldId id="349" r:id="rId70"/>
    <p:sldId id="350" r:id="rId71"/>
    <p:sldId id="351" r:id="rId72"/>
    <p:sldId id="352" r:id="rId73"/>
    <p:sldId id="353" r:id="rId74"/>
    <p:sldId id="354" r:id="rId75"/>
    <p:sldId id="355" r:id="rId76"/>
    <p:sldId id="368" r:id="rId77"/>
    <p:sldId id="366" r:id="rId78"/>
    <p:sldId id="367" r:id="rId79"/>
    <p:sldId id="370" r:id="rId80"/>
    <p:sldId id="371" r:id="rId81"/>
    <p:sldId id="372" r:id="rId82"/>
    <p:sldId id="369" r:id="rId83"/>
    <p:sldId id="360" r:id="rId84"/>
    <p:sldId id="359" r:id="rId85"/>
    <p:sldId id="361" r:id="rId86"/>
    <p:sldId id="364" r:id="rId87"/>
    <p:sldId id="362" r:id="rId88"/>
    <p:sldId id="358" r:id="rId89"/>
    <p:sldId id="356" r:id="rId90"/>
    <p:sldId id="331" r:id="rId91"/>
  </p:sldIdLst>
  <p:sldSz cx="12192000" cy="6858000"/>
  <p:notesSz cx="6797675" cy="9928225"/>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FDB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719" autoAdjust="0"/>
    <p:restoredTop sz="94660"/>
  </p:normalViewPr>
  <p:slideViewPr>
    <p:cSldViewPr snapToGrid="0">
      <p:cViewPr varScale="1">
        <p:scale>
          <a:sx n="103" d="100"/>
          <a:sy n="103" d="100"/>
        </p:scale>
        <p:origin x="150" y="36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tableStyles" Target="tableStyles.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slide" Target="slides/slide84.xml"/><Relationship Id="rId93" Type="http://schemas.openxmlformats.org/officeDocument/2006/relationships/viewProps" Target="viewProps.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presProps" Target="presProps.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22363"/>
            <a:ext cx="9144000" cy="2387600"/>
          </a:xfrm>
        </p:spPr>
        <p:txBody>
          <a:bodyPr anchor="b"/>
          <a:lstStyle>
            <a:lvl1pPr algn="ctr">
              <a:defRPr sz="6000"/>
            </a:lvl1pPr>
          </a:lstStyle>
          <a:p>
            <a:r>
              <a:rPr lang="de-DE"/>
              <a:t>Titelmasterformat durch Klicken bearbeiten</a:t>
            </a:r>
            <a:endParaRPr lang="de-AT"/>
          </a:p>
        </p:txBody>
      </p:sp>
      <p:sp>
        <p:nvSpPr>
          <p:cNvPr id="3" name="Untertitel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Formatvorlage des Untertitelmasters durch Klicken bearbeiten</a:t>
            </a:r>
            <a:endParaRPr lang="de-AT"/>
          </a:p>
        </p:txBody>
      </p:sp>
      <p:sp>
        <p:nvSpPr>
          <p:cNvPr id="4" name="Datumsplatzhalter 3"/>
          <p:cNvSpPr>
            <a:spLocks noGrp="1"/>
          </p:cNvSpPr>
          <p:nvPr>
            <p:ph type="dt" sz="half" idx="10"/>
          </p:nvPr>
        </p:nvSpPr>
        <p:spPr/>
        <p:txBody>
          <a:bodyPr/>
          <a:lstStyle/>
          <a:p>
            <a:fld id="{CA3AFF1D-E638-447C-A494-6A74714BA59B}" type="datetimeFigureOut">
              <a:rPr lang="de-AT" smtClean="0"/>
              <a:t>12.12.2023</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35352563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Vertikaler Textplatzhalter 2"/>
          <p:cNvSpPr>
            <a:spLocks noGrp="1"/>
          </p:cNvSpPr>
          <p:nvPr>
            <p:ph type="body" orient="vert" idx="1"/>
          </p:nvPr>
        </p:nvSpPr>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10"/>
          </p:nvPr>
        </p:nvSpPr>
        <p:spPr/>
        <p:txBody>
          <a:bodyPr/>
          <a:lstStyle/>
          <a:p>
            <a:fld id="{CA3AFF1D-E638-447C-A494-6A74714BA59B}" type="datetimeFigureOut">
              <a:rPr lang="de-AT" smtClean="0"/>
              <a:t>12.12.2023</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8525980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8724900" y="365125"/>
            <a:ext cx="2628900" cy="5811838"/>
          </a:xfrm>
        </p:spPr>
        <p:txBody>
          <a:bodyPr vert="eaVert"/>
          <a:lstStyle/>
          <a:p>
            <a:r>
              <a:rPr lang="de-DE"/>
              <a:t>Titelmasterformat durch Klicken bearbeiten</a:t>
            </a:r>
            <a:endParaRPr lang="de-AT"/>
          </a:p>
        </p:txBody>
      </p:sp>
      <p:sp>
        <p:nvSpPr>
          <p:cNvPr id="3" name="Vertikaler Textplatzhalter 2"/>
          <p:cNvSpPr>
            <a:spLocks noGrp="1"/>
          </p:cNvSpPr>
          <p:nvPr>
            <p:ph type="body" orient="vert" idx="1"/>
          </p:nvPr>
        </p:nvSpPr>
        <p:spPr>
          <a:xfrm>
            <a:off x="838200" y="365125"/>
            <a:ext cx="7734300" cy="5811838"/>
          </a:xfrm>
        </p:spPr>
        <p:txBody>
          <a:bodyPr vert="eaVert"/>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10"/>
          </p:nvPr>
        </p:nvSpPr>
        <p:spPr/>
        <p:txBody>
          <a:bodyPr/>
          <a:lstStyle/>
          <a:p>
            <a:fld id="{CA3AFF1D-E638-447C-A494-6A74714BA59B}" type="datetimeFigureOut">
              <a:rPr lang="de-AT" smtClean="0"/>
              <a:t>12.12.2023</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172344579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idx="1"/>
          </p:nvPr>
        </p:nvSpPr>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10"/>
          </p:nvPr>
        </p:nvSpPr>
        <p:spPr/>
        <p:txBody>
          <a:bodyPr/>
          <a:lstStyle/>
          <a:p>
            <a:fld id="{CA3AFF1D-E638-447C-A494-6A74714BA59B}" type="datetimeFigureOut">
              <a:rPr lang="de-AT" smtClean="0"/>
              <a:t>12.12.2023</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37587012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1850" y="1709738"/>
            <a:ext cx="10515600" cy="2852737"/>
          </a:xfrm>
        </p:spPr>
        <p:txBody>
          <a:bodyPr anchor="b"/>
          <a:lstStyle>
            <a:lvl1pPr>
              <a:defRPr sz="6000"/>
            </a:lvl1pPr>
          </a:lstStyle>
          <a:p>
            <a:r>
              <a:rPr lang="de-DE"/>
              <a:t>Titelmasterformat durch Klicken bearbeiten</a:t>
            </a:r>
            <a:endParaRPr lang="de-AT"/>
          </a:p>
        </p:txBody>
      </p:sp>
      <p:sp>
        <p:nvSpPr>
          <p:cNvPr id="3" name="Textplatzhalt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Textmasterformat bearbeiten</a:t>
            </a:r>
          </a:p>
        </p:txBody>
      </p:sp>
      <p:sp>
        <p:nvSpPr>
          <p:cNvPr id="4" name="Datumsplatzhalter 3"/>
          <p:cNvSpPr>
            <a:spLocks noGrp="1"/>
          </p:cNvSpPr>
          <p:nvPr>
            <p:ph type="dt" sz="half" idx="10"/>
          </p:nvPr>
        </p:nvSpPr>
        <p:spPr/>
        <p:txBody>
          <a:bodyPr/>
          <a:lstStyle/>
          <a:p>
            <a:fld id="{CA3AFF1D-E638-447C-A494-6A74714BA59B}" type="datetimeFigureOut">
              <a:rPr lang="de-AT" smtClean="0"/>
              <a:t>12.12.2023</a:t>
            </a:fld>
            <a:endParaRPr lang="de-AT"/>
          </a:p>
        </p:txBody>
      </p:sp>
      <p:sp>
        <p:nvSpPr>
          <p:cNvPr id="5" name="Fußzeilenplatzhalter 4"/>
          <p:cNvSpPr>
            <a:spLocks noGrp="1"/>
          </p:cNvSpPr>
          <p:nvPr>
            <p:ph type="ftr" sz="quarter" idx="11"/>
          </p:nvPr>
        </p:nvSpPr>
        <p:spPr/>
        <p:txBody>
          <a:bodyPr/>
          <a:lstStyle/>
          <a:p>
            <a:endParaRPr lang="de-AT"/>
          </a:p>
        </p:txBody>
      </p:sp>
      <p:sp>
        <p:nvSpPr>
          <p:cNvPr id="6" name="Foliennummernplatzhalter 5"/>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359069258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Inhaltsplatzhalter 2"/>
          <p:cNvSpPr>
            <a:spLocks noGrp="1"/>
          </p:cNvSpPr>
          <p:nvPr>
            <p:ph sz="half" idx="1"/>
          </p:nvPr>
        </p:nvSpPr>
        <p:spPr>
          <a:xfrm>
            <a:off x="838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Inhaltsplatzhalter 3"/>
          <p:cNvSpPr>
            <a:spLocks noGrp="1"/>
          </p:cNvSpPr>
          <p:nvPr>
            <p:ph sz="half" idx="2"/>
          </p:nvPr>
        </p:nvSpPr>
        <p:spPr>
          <a:xfrm>
            <a:off x="6172200" y="1825625"/>
            <a:ext cx="5181600" cy="435133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Datumsplatzhalter 4"/>
          <p:cNvSpPr>
            <a:spLocks noGrp="1"/>
          </p:cNvSpPr>
          <p:nvPr>
            <p:ph type="dt" sz="half" idx="10"/>
          </p:nvPr>
        </p:nvSpPr>
        <p:spPr/>
        <p:txBody>
          <a:bodyPr/>
          <a:lstStyle/>
          <a:p>
            <a:fld id="{CA3AFF1D-E638-447C-A494-6A74714BA59B}" type="datetimeFigureOut">
              <a:rPr lang="de-AT" smtClean="0"/>
              <a:t>12.12.2023</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312463882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a:xfrm>
            <a:off x="839788" y="365125"/>
            <a:ext cx="10515600" cy="1325563"/>
          </a:xfrm>
        </p:spPr>
        <p:txBody>
          <a:bodyPr/>
          <a:lstStyle/>
          <a:p>
            <a:r>
              <a:rPr lang="de-DE"/>
              <a:t>Titelmasterformat durch Klicken bearbeiten</a:t>
            </a:r>
            <a:endParaRPr lang="de-AT"/>
          </a:p>
        </p:txBody>
      </p:sp>
      <p:sp>
        <p:nvSpPr>
          <p:cNvPr id="3" name="Textplatzhalt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4" name="Inhaltsplatzhalter 3"/>
          <p:cNvSpPr>
            <a:spLocks noGrp="1"/>
          </p:cNvSpPr>
          <p:nvPr>
            <p:ph sz="half" idx="2"/>
          </p:nvPr>
        </p:nvSpPr>
        <p:spPr>
          <a:xfrm>
            <a:off x="839788" y="2505075"/>
            <a:ext cx="5157787"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5" name="Textplatzhalt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Textmasterformat bearbeiten</a:t>
            </a:r>
          </a:p>
        </p:txBody>
      </p:sp>
      <p:sp>
        <p:nvSpPr>
          <p:cNvPr id="6" name="Inhaltsplatzhalter 5"/>
          <p:cNvSpPr>
            <a:spLocks noGrp="1"/>
          </p:cNvSpPr>
          <p:nvPr>
            <p:ph sz="quarter" idx="4"/>
          </p:nvPr>
        </p:nvSpPr>
        <p:spPr>
          <a:xfrm>
            <a:off x="6172200" y="2505075"/>
            <a:ext cx="5183188" cy="3684588"/>
          </a:xfrm>
        </p:spPr>
        <p:txBody>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7" name="Datumsplatzhalter 6"/>
          <p:cNvSpPr>
            <a:spLocks noGrp="1"/>
          </p:cNvSpPr>
          <p:nvPr>
            <p:ph type="dt" sz="half" idx="10"/>
          </p:nvPr>
        </p:nvSpPr>
        <p:spPr/>
        <p:txBody>
          <a:bodyPr/>
          <a:lstStyle/>
          <a:p>
            <a:fld id="{CA3AFF1D-E638-447C-A494-6A74714BA59B}" type="datetimeFigureOut">
              <a:rPr lang="de-AT" smtClean="0"/>
              <a:t>12.12.2023</a:t>
            </a:fld>
            <a:endParaRPr lang="de-AT"/>
          </a:p>
        </p:txBody>
      </p:sp>
      <p:sp>
        <p:nvSpPr>
          <p:cNvPr id="8" name="Fußzeilenplatzhalter 7"/>
          <p:cNvSpPr>
            <a:spLocks noGrp="1"/>
          </p:cNvSpPr>
          <p:nvPr>
            <p:ph type="ftr" sz="quarter" idx="11"/>
          </p:nvPr>
        </p:nvSpPr>
        <p:spPr/>
        <p:txBody>
          <a:bodyPr/>
          <a:lstStyle/>
          <a:p>
            <a:endParaRPr lang="de-AT"/>
          </a:p>
        </p:txBody>
      </p:sp>
      <p:sp>
        <p:nvSpPr>
          <p:cNvPr id="9" name="Foliennummernplatzhalter 8"/>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159626323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t>Titelmasterformat durch Klicken bearbeiten</a:t>
            </a:r>
            <a:endParaRPr lang="de-AT"/>
          </a:p>
        </p:txBody>
      </p:sp>
      <p:sp>
        <p:nvSpPr>
          <p:cNvPr id="3" name="Datumsplatzhalter 2"/>
          <p:cNvSpPr>
            <a:spLocks noGrp="1"/>
          </p:cNvSpPr>
          <p:nvPr>
            <p:ph type="dt" sz="half" idx="10"/>
          </p:nvPr>
        </p:nvSpPr>
        <p:spPr/>
        <p:txBody>
          <a:bodyPr/>
          <a:lstStyle/>
          <a:p>
            <a:fld id="{CA3AFF1D-E638-447C-A494-6A74714BA59B}" type="datetimeFigureOut">
              <a:rPr lang="de-AT" smtClean="0"/>
              <a:t>12.12.2023</a:t>
            </a:fld>
            <a:endParaRPr lang="de-AT"/>
          </a:p>
        </p:txBody>
      </p:sp>
      <p:sp>
        <p:nvSpPr>
          <p:cNvPr id="4" name="Fußzeilenplatzhalter 3"/>
          <p:cNvSpPr>
            <a:spLocks noGrp="1"/>
          </p:cNvSpPr>
          <p:nvPr>
            <p:ph type="ftr" sz="quarter" idx="11"/>
          </p:nvPr>
        </p:nvSpPr>
        <p:spPr/>
        <p:txBody>
          <a:bodyPr/>
          <a:lstStyle/>
          <a:p>
            <a:endParaRPr lang="de-AT"/>
          </a:p>
        </p:txBody>
      </p:sp>
      <p:sp>
        <p:nvSpPr>
          <p:cNvPr id="5" name="Foliennummernplatzhalter 4"/>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389757122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CA3AFF1D-E638-447C-A494-6A74714BA59B}" type="datetimeFigureOut">
              <a:rPr lang="de-AT" smtClean="0"/>
              <a:t>12.12.2023</a:t>
            </a:fld>
            <a:endParaRPr lang="de-AT"/>
          </a:p>
        </p:txBody>
      </p:sp>
      <p:sp>
        <p:nvSpPr>
          <p:cNvPr id="3" name="Fußzeilenplatzhalter 2"/>
          <p:cNvSpPr>
            <a:spLocks noGrp="1"/>
          </p:cNvSpPr>
          <p:nvPr>
            <p:ph type="ftr" sz="quarter" idx="11"/>
          </p:nvPr>
        </p:nvSpPr>
        <p:spPr/>
        <p:txBody>
          <a:bodyPr/>
          <a:lstStyle/>
          <a:p>
            <a:endParaRPr lang="de-AT"/>
          </a:p>
        </p:txBody>
      </p:sp>
      <p:sp>
        <p:nvSpPr>
          <p:cNvPr id="4" name="Foliennummernplatzhalter 3"/>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29784999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de-AT"/>
          </a:p>
        </p:txBody>
      </p:sp>
      <p:sp>
        <p:nvSpPr>
          <p:cNvPr id="3" name="Inhaltsplatzhalt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CA3AFF1D-E638-447C-A494-6A74714BA59B}" type="datetimeFigureOut">
              <a:rPr lang="de-AT" smtClean="0"/>
              <a:t>12.12.2023</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19341938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839788" y="457200"/>
            <a:ext cx="3932237" cy="1600200"/>
          </a:xfrm>
        </p:spPr>
        <p:txBody>
          <a:bodyPr anchor="b"/>
          <a:lstStyle>
            <a:lvl1pPr>
              <a:defRPr sz="3200"/>
            </a:lvl1pPr>
          </a:lstStyle>
          <a:p>
            <a:r>
              <a:rPr lang="de-DE"/>
              <a:t>Titelmasterformat durch Klicken bearbeiten</a:t>
            </a:r>
            <a:endParaRPr lang="de-AT"/>
          </a:p>
        </p:txBody>
      </p:sp>
      <p:sp>
        <p:nvSpPr>
          <p:cNvPr id="3" name="Bildplatzhalt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AT"/>
          </a:p>
        </p:txBody>
      </p:sp>
      <p:sp>
        <p:nvSpPr>
          <p:cNvPr id="4" name="Textplatzhalt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Textmasterformat bearbeiten</a:t>
            </a:r>
          </a:p>
        </p:txBody>
      </p:sp>
      <p:sp>
        <p:nvSpPr>
          <p:cNvPr id="5" name="Datumsplatzhalter 4"/>
          <p:cNvSpPr>
            <a:spLocks noGrp="1"/>
          </p:cNvSpPr>
          <p:nvPr>
            <p:ph type="dt" sz="half" idx="10"/>
          </p:nvPr>
        </p:nvSpPr>
        <p:spPr/>
        <p:txBody>
          <a:bodyPr/>
          <a:lstStyle/>
          <a:p>
            <a:fld id="{CA3AFF1D-E638-447C-A494-6A74714BA59B}" type="datetimeFigureOut">
              <a:rPr lang="de-AT" smtClean="0"/>
              <a:t>12.12.2023</a:t>
            </a:fld>
            <a:endParaRPr lang="de-AT"/>
          </a:p>
        </p:txBody>
      </p:sp>
      <p:sp>
        <p:nvSpPr>
          <p:cNvPr id="6" name="Fußzeilenplatzhalter 5"/>
          <p:cNvSpPr>
            <a:spLocks noGrp="1"/>
          </p:cNvSpPr>
          <p:nvPr>
            <p:ph type="ftr" sz="quarter" idx="11"/>
          </p:nvPr>
        </p:nvSpPr>
        <p:spPr/>
        <p:txBody>
          <a:bodyPr/>
          <a:lstStyle/>
          <a:p>
            <a:endParaRPr lang="de-AT"/>
          </a:p>
        </p:txBody>
      </p:sp>
      <p:sp>
        <p:nvSpPr>
          <p:cNvPr id="7" name="Foliennummernplatzhalter 6"/>
          <p:cNvSpPr>
            <a:spLocks noGrp="1"/>
          </p:cNvSpPr>
          <p:nvPr>
            <p:ph type="sldNum" sz="quarter" idx="12"/>
          </p:nvPr>
        </p:nvSpPr>
        <p:spPr/>
        <p:txBody>
          <a:bodyPr/>
          <a:lstStyle/>
          <a:p>
            <a:fld id="{07003AE8-A8A3-4539-B99A-E6FFFA451E53}" type="slidenum">
              <a:rPr lang="de-AT" smtClean="0"/>
              <a:t>‹Nr.›</a:t>
            </a:fld>
            <a:endParaRPr lang="de-AT"/>
          </a:p>
        </p:txBody>
      </p:sp>
    </p:spTree>
    <p:extLst>
      <p:ext uri="{BB962C8B-B14F-4D97-AF65-F5344CB8AC3E}">
        <p14:creationId xmlns:p14="http://schemas.microsoft.com/office/powerpoint/2010/main" val="12475260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Titelmasterformat durch Klicken bearbeiten</a:t>
            </a:r>
            <a:endParaRPr lang="de-AT"/>
          </a:p>
        </p:txBody>
      </p:sp>
      <p:sp>
        <p:nvSpPr>
          <p:cNvPr id="3" name="Textplatzhalt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Textmasterformat bearbeiten</a:t>
            </a:r>
          </a:p>
          <a:p>
            <a:pPr lvl="1"/>
            <a:r>
              <a:rPr lang="de-DE"/>
              <a:t>Zweite Ebene</a:t>
            </a:r>
          </a:p>
          <a:p>
            <a:pPr lvl="2"/>
            <a:r>
              <a:rPr lang="de-DE"/>
              <a:t>Dritte Ebene</a:t>
            </a:r>
          </a:p>
          <a:p>
            <a:pPr lvl="3"/>
            <a:r>
              <a:rPr lang="de-DE"/>
              <a:t>Vierte Ebene</a:t>
            </a:r>
          </a:p>
          <a:p>
            <a:pPr lvl="4"/>
            <a:r>
              <a:rPr lang="de-DE"/>
              <a:t>Fünfte Ebene</a:t>
            </a:r>
            <a:endParaRPr lang="de-AT"/>
          </a:p>
        </p:txBody>
      </p:sp>
      <p:sp>
        <p:nvSpPr>
          <p:cNvPr id="4" name="Datumsplatzhalt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A3AFF1D-E638-447C-A494-6A74714BA59B}" type="datetimeFigureOut">
              <a:rPr lang="de-AT" smtClean="0"/>
              <a:t>12.12.2023</a:t>
            </a:fld>
            <a:endParaRPr lang="de-AT"/>
          </a:p>
        </p:txBody>
      </p:sp>
      <p:sp>
        <p:nvSpPr>
          <p:cNvPr id="5" name="Fußzeilenplatzhalt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de-AT"/>
          </a:p>
        </p:txBody>
      </p:sp>
      <p:sp>
        <p:nvSpPr>
          <p:cNvPr id="6" name="Foliennummernplatzhalt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7003AE8-A8A3-4539-B99A-E6FFFA451E53}" type="slidenum">
              <a:rPr lang="de-AT" smtClean="0"/>
              <a:t>‹Nr.›</a:t>
            </a:fld>
            <a:endParaRPr lang="de-AT"/>
          </a:p>
        </p:txBody>
      </p:sp>
    </p:spTree>
    <p:extLst>
      <p:ext uri="{BB962C8B-B14F-4D97-AF65-F5344CB8AC3E}">
        <p14:creationId xmlns:p14="http://schemas.microsoft.com/office/powerpoint/2010/main" val="290689501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7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8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el 2"/>
          <p:cNvSpPr>
            <a:spLocks noGrp="1"/>
          </p:cNvSpPr>
          <p:nvPr>
            <p:ph type="ctrTitle"/>
          </p:nvPr>
        </p:nvSpPr>
        <p:spPr>
          <a:xfrm>
            <a:off x="564778" y="920656"/>
            <a:ext cx="11147610" cy="3866497"/>
          </a:xfrm>
        </p:spPr>
        <p:txBody>
          <a:bodyPr>
            <a:normAutofit/>
          </a:bodyPr>
          <a:lstStyle/>
          <a:p>
            <a:r>
              <a:rPr lang="de-DE" sz="12800" b="1" dirty="0">
                <a:latin typeface="Arial" panose="020B0604020202020204" pitchFamily="34" charset="0"/>
                <a:cs typeface="Arial" panose="020B0604020202020204" pitchFamily="34" charset="0"/>
              </a:rPr>
              <a:t>DSGVO</a:t>
            </a:r>
            <a:br>
              <a:rPr lang="de-DE" dirty="0"/>
            </a:br>
            <a:r>
              <a:rPr lang="de-DE" sz="5400" b="1" dirty="0">
                <a:latin typeface="Arial" panose="020B0604020202020204" pitchFamily="34" charset="0"/>
                <a:cs typeface="Arial" panose="020B0604020202020204" pitchFamily="34" charset="0"/>
              </a:rPr>
              <a:t>Datenschutz-Grundverordnung</a:t>
            </a:r>
            <a:endParaRPr lang="de-AT" b="1" dirty="0">
              <a:latin typeface="Arial" panose="020B0604020202020204" pitchFamily="34" charset="0"/>
              <a:cs typeface="Arial" panose="020B0604020202020204" pitchFamily="34" charset="0"/>
            </a:endParaRPr>
          </a:p>
        </p:txBody>
      </p:sp>
      <p:pic>
        <p:nvPicPr>
          <p:cNvPr id="2" name="Grafik 1"/>
          <p:cNvPicPr>
            <a:picLocks noChangeAspect="1"/>
          </p:cNvPicPr>
          <p:nvPr/>
        </p:nvPicPr>
        <p:blipFill>
          <a:blip r:embed="rId2"/>
          <a:stretch>
            <a:fillRect/>
          </a:stretch>
        </p:blipFill>
        <p:spPr>
          <a:xfrm>
            <a:off x="4119581" y="506924"/>
            <a:ext cx="4038003" cy="951174"/>
          </a:xfrm>
          <a:prstGeom prst="rect">
            <a:avLst/>
          </a:prstGeom>
        </p:spPr>
      </p:pic>
    </p:spTree>
    <p:extLst>
      <p:ext uri="{BB962C8B-B14F-4D97-AF65-F5344CB8AC3E}">
        <p14:creationId xmlns:p14="http://schemas.microsoft.com/office/powerpoint/2010/main" val="167639741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551935" y="2684161"/>
            <a:ext cx="11088130" cy="2800767"/>
          </a:xfrm>
          <a:prstGeom prst="rect">
            <a:avLst/>
          </a:prstGeom>
        </p:spPr>
        <p:txBody>
          <a:bodyPr wrap="square">
            <a:spAutoFit/>
          </a:bodyPr>
          <a:lstStyle/>
          <a:p>
            <a:pPr marL="742950" indent="-742950">
              <a:buAutoNum type="alphaLcPeriod" startAt="3"/>
            </a:pPr>
            <a:r>
              <a:rPr lang="de-DE" sz="4400" b="1" dirty="0"/>
              <a:t>es gibt eine rechtliche Grundlage:</a:t>
            </a:r>
          </a:p>
          <a:p>
            <a:r>
              <a:rPr lang="de-DE" sz="4400" b="1" dirty="0"/>
              <a:t>	</a:t>
            </a:r>
            <a:r>
              <a:rPr lang="de-DE" sz="4400" dirty="0"/>
              <a:t>die Verarbeitung ist zur Erfüllung einer 	rechtlichen Verpflichtung erforderlich, der 	der Verantwortliche unterliegt.</a:t>
            </a:r>
          </a:p>
        </p:txBody>
      </p:sp>
      <p:sp>
        <p:nvSpPr>
          <p:cNvPr id="3" name="Rechteck 2"/>
          <p:cNvSpPr/>
          <p:nvPr/>
        </p:nvSpPr>
        <p:spPr>
          <a:xfrm>
            <a:off x="399536" y="949520"/>
            <a:ext cx="11392928" cy="769441"/>
          </a:xfrm>
          <a:prstGeom prst="rect">
            <a:avLst/>
          </a:prstGeom>
        </p:spPr>
        <p:txBody>
          <a:bodyPr wrap="square">
            <a:spAutoFit/>
          </a:bodyPr>
          <a:lstStyle/>
          <a:p>
            <a:pPr algn="ctr"/>
            <a:r>
              <a:rPr lang="de-AT" sz="4400" b="1" dirty="0"/>
              <a:t>Rechtmäßigkeit der Verarbeitung</a:t>
            </a:r>
          </a:p>
        </p:txBody>
      </p:sp>
      <p:sp>
        <p:nvSpPr>
          <p:cNvPr id="4" name="Titel 1"/>
          <p:cNvSpPr txBox="1">
            <a:spLocks/>
          </p:cNvSpPr>
          <p:nvPr/>
        </p:nvSpPr>
        <p:spPr>
          <a:xfrm>
            <a:off x="838200" y="365125"/>
            <a:ext cx="10515600" cy="388637"/>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sz="1600"/>
              <a:t>DSGVO</a:t>
            </a:r>
            <a:endParaRPr lang="de-AT" sz="1600" dirty="0"/>
          </a:p>
        </p:txBody>
      </p:sp>
    </p:spTree>
    <p:extLst>
      <p:ext uri="{BB962C8B-B14F-4D97-AF65-F5344CB8AC3E}">
        <p14:creationId xmlns:p14="http://schemas.microsoft.com/office/powerpoint/2010/main" val="10756935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838200" y="1690688"/>
            <a:ext cx="10515600" cy="4351338"/>
          </a:xfrm>
        </p:spPr>
        <p:txBody>
          <a:bodyPr>
            <a:normAutofit/>
          </a:bodyPr>
          <a:lstStyle/>
          <a:p>
            <a:pPr marL="514350" indent="-514350">
              <a:buAutoNum type="alphaLcPeriod" startAt="4"/>
            </a:pPr>
            <a:r>
              <a:rPr lang="de-DE" sz="4400" b="1" dirty="0"/>
              <a:t>lebenswichtige Interessen</a:t>
            </a:r>
            <a:r>
              <a:rPr lang="de-DE" sz="4400" dirty="0"/>
              <a:t>:</a:t>
            </a:r>
          </a:p>
          <a:p>
            <a:pPr marL="0" indent="0">
              <a:buNone/>
            </a:pPr>
            <a:endParaRPr lang="de-DE" sz="4400" dirty="0"/>
          </a:p>
          <a:p>
            <a:pPr marL="0" indent="0">
              <a:buNone/>
            </a:pPr>
            <a:r>
              <a:rPr lang="de-DE" sz="4400" dirty="0"/>
              <a:t>	die Verarbeitung ist erforderlich, um 	lebenswichtige 	Interessen der 	betroffenen Person oder einer anderen 	natürlichen Person zu schützen.</a:t>
            </a:r>
            <a:endParaRPr lang="de-AT" sz="4000" dirty="0"/>
          </a:p>
        </p:txBody>
      </p:sp>
    </p:spTree>
    <p:extLst>
      <p:ext uri="{BB962C8B-B14F-4D97-AF65-F5344CB8AC3E}">
        <p14:creationId xmlns:p14="http://schemas.microsoft.com/office/powerpoint/2010/main" val="39681746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83059" y="928984"/>
            <a:ext cx="11425881" cy="4832092"/>
          </a:xfrm>
          <a:prstGeom prst="rect">
            <a:avLst/>
          </a:prstGeom>
        </p:spPr>
        <p:txBody>
          <a:bodyPr wrap="square">
            <a:spAutoFit/>
          </a:bodyPr>
          <a:lstStyle/>
          <a:p>
            <a:pPr marL="742950" indent="-742950">
              <a:buAutoNum type="alphaLcPeriod" startAt="5"/>
            </a:pPr>
            <a:r>
              <a:rPr lang="de-DE" sz="4400" b="1" dirty="0"/>
              <a:t>wichtig für das öffentliche Interesse</a:t>
            </a:r>
          </a:p>
          <a:p>
            <a:endParaRPr lang="de-DE" sz="4400" b="1" dirty="0"/>
          </a:p>
          <a:p>
            <a:r>
              <a:rPr lang="de-DE" sz="4400" dirty="0"/>
              <a:t>	die Verarbeitung ist für die Wahrnehmung 	einer Aufgabe erforderlich, die im 	öffentlichen Interesse liegt oder in Ausübung 	öffentlicher Gewalt erfolgt, die dem 	Verantwortlichen übertragen wurde</a:t>
            </a:r>
          </a:p>
        </p:txBody>
      </p:sp>
      <p:sp>
        <p:nvSpPr>
          <p:cNvPr id="3" name="Titel 1"/>
          <p:cNvSpPr txBox="1">
            <a:spLocks/>
          </p:cNvSpPr>
          <p:nvPr/>
        </p:nvSpPr>
        <p:spPr>
          <a:xfrm>
            <a:off x="838200" y="36512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sz="1600"/>
              <a:t>DSGVO</a:t>
            </a:r>
            <a:endParaRPr lang="de-AT" sz="1600" dirty="0"/>
          </a:p>
        </p:txBody>
      </p:sp>
    </p:spTree>
    <p:extLst>
      <p:ext uri="{BB962C8B-B14F-4D97-AF65-F5344CB8AC3E}">
        <p14:creationId xmlns:p14="http://schemas.microsoft.com/office/powerpoint/2010/main" val="259774902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55373" y="853298"/>
            <a:ext cx="11598875" cy="3477875"/>
          </a:xfrm>
          <a:prstGeom prst="rect">
            <a:avLst/>
          </a:prstGeom>
        </p:spPr>
        <p:txBody>
          <a:bodyPr wrap="square">
            <a:spAutoFit/>
          </a:bodyPr>
          <a:lstStyle/>
          <a:p>
            <a:r>
              <a:rPr lang="de-DE" sz="4400" dirty="0"/>
              <a:t>f.	die Verarbeitung ist zur </a:t>
            </a:r>
            <a:r>
              <a:rPr lang="de-DE" sz="4400" b="1" dirty="0"/>
              <a:t>Wahrung der 	berechtigten Interessen</a:t>
            </a:r>
            <a:r>
              <a:rPr lang="de-DE" sz="4400" dirty="0"/>
              <a:t> des Verantwortlichen 	oder eines Dritten notwendig, sofern die 	Grundrechte bzw. Grundfreiheit nicht 	überwiegen</a:t>
            </a:r>
          </a:p>
        </p:txBody>
      </p:sp>
      <p:sp>
        <p:nvSpPr>
          <p:cNvPr id="3" name="Titel 1"/>
          <p:cNvSpPr txBox="1">
            <a:spLocks/>
          </p:cNvSpPr>
          <p:nvPr/>
        </p:nvSpPr>
        <p:spPr>
          <a:xfrm>
            <a:off x="838200" y="365125"/>
            <a:ext cx="10515600" cy="1325563"/>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sz="1600"/>
              <a:t>DSGVO</a:t>
            </a:r>
            <a:endParaRPr lang="de-AT" sz="1600" dirty="0"/>
          </a:p>
        </p:txBody>
      </p:sp>
      <p:sp>
        <p:nvSpPr>
          <p:cNvPr id="4" name="Textfeld 3"/>
          <p:cNvSpPr txBox="1"/>
          <p:nvPr/>
        </p:nvSpPr>
        <p:spPr>
          <a:xfrm>
            <a:off x="1845276" y="5016842"/>
            <a:ext cx="9908569" cy="1077218"/>
          </a:xfrm>
          <a:prstGeom prst="rect">
            <a:avLst/>
          </a:prstGeom>
          <a:noFill/>
        </p:spPr>
        <p:txBody>
          <a:bodyPr wrap="square" rtlCol="0">
            <a:spAutoFit/>
          </a:bodyPr>
          <a:lstStyle/>
          <a:p>
            <a:r>
              <a:rPr lang="de-DE" sz="3200" dirty="0"/>
              <a:t>f) gilt nicht für die von Behörden in Erfüllung ihrer Aufgaben vorgenommene Verarbeitung.</a:t>
            </a:r>
            <a:endParaRPr lang="de-AT" sz="3200" dirty="0"/>
          </a:p>
        </p:txBody>
      </p:sp>
    </p:spTree>
    <p:extLst>
      <p:ext uri="{BB962C8B-B14F-4D97-AF65-F5344CB8AC3E}">
        <p14:creationId xmlns:p14="http://schemas.microsoft.com/office/powerpoint/2010/main" val="132672105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227213"/>
            <a:ext cx="9144000" cy="311801"/>
          </a:xfrm>
        </p:spPr>
        <p:txBody>
          <a:bodyPr>
            <a:normAutofit fontScale="90000"/>
          </a:bodyPr>
          <a:lstStyle/>
          <a:p>
            <a:br>
              <a:rPr lang="de-DE" dirty="0"/>
            </a:br>
            <a:r>
              <a:rPr lang="de-DE" sz="1800" dirty="0"/>
              <a:t>DSGVO</a:t>
            </a:r>
            <a:endParaRPr lang="de-AT" sz="1800" dirty="0"/>
          </a:p>
        </p:txBody>
      </p:sp>
      <p:sp>
        <p:nvSpPr>
          <p:cNvPr id="3" name="Untertitel 2"/>
          <p:cNvSpPr>
            <a:spLocks noGrp="1"/>
          </p:cNvSpPr>
          <p:nvPr>
            <p:ph type="subTitle" idx="1"/>
          </p:nvPr>
        </p:nvSpPr>
        <p:spPr>
          <a:xfrm>
            <a:off x="314960" y="539014"/>
            <a:ext cx="11562080" cy="5783714"/>
          </a:xfrm>
        </p:spPr>
        <p:txBody>
          <a:bodyPr>
            <a:noAutofit/>
          </a:bodyPr>
          <a:lstStyle/>
          <a:p>
            <a:r>
              <a:rPr lang="de-DE" sz="4400" b="1" u="sng" dirty="0"/>
              <a:t>Verantwortlicher (Art4 Z7)</a:t>
            </a:r>
          </a:p>
          <a:p>
            <a:r>
              <a:rPr lang="de-DE" sz="4400" dirty="0"/>
              <a:t>(Auftraggeber DSG2000)</a:t>
            </a:r>
          </a:p>
          <a:p>
            <a:endParaRPr lang="de-DE" sz="4400" dirty="0"/>
          </a:p>
          <a:p>
            <a:r>
              <a:rPr lang="de-DE" sz="4400" dirty="0"/>
              <a:t>Die natürliche oder juristische Person, Behörde, Einrichtung oder andere Stelle, die allein oder gemeinsam mit anderen über die Zwecke und Mittel der Verarbeitung von personenbezogenen Daten entscheidet</a:t>
            </a:r>
          </a:p>
        </p:txBody>
      </p:sp>
    </p:spTree>
    <p:extLst>
      <p:ext uri="{BB962C8B-B14F-4D97-AF65-F5344CB8AC3E}">
        <p14:creationId xmlns:p14="http://schemas.microsoft.com/office/powerpoint/2010/main" val="352830898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368843" y="291410"/>
            <a:ext cx="9790757" cy="584775"/>
          </a:xfrm>
          <a:prstGeom prst="rect">
            <a:avLst/>
          </a:prstGeom>
        </p:spPr>
        <p:txBody>
          <a:bodyPr wrap="none">
            <a:spAutoFit/>
          </a:bodyPr>
          <a:lstStyle/>
          <a:p>
            <a:r>
              <a:rPr lang="de-DE" sz="3200" dirty="0"/>
              <a:t>Verantwortung des für die Verarbeitung Verantwortlichen</a:t>
            </a:r>
            <a:endParaRPr lang="de-AT" sz="3200" dirty="0"/>
          </a:p>
        </p:txBody>
      </p:sp>
      <p:sp>
        <p:nvSpPr>
          <p:cNvPr id="3" name="Rechteck 2"/>
          <p:cNvSpPr/>
          <p:nvPr/>
        </p:nvSpPr>
        <p:spPr>
          <a:xfrm>
            <a:off x="343949" y="1351239"/>
            <a:ext cx="11601974" cy="4524315"/>
          </a:xfrm>
          <a:prstGeom prst="rect">
            <a:avLst/>
          </a:prstGeom>
        </p:spPr>
        <p:txBody>
          <a:bodyPr wrap="square">
            <a:spAutoFit/>
          </a:bodyPr>
          <a:lstStyle/>
          <a:p>
            <a:r>
              <a:rPr lang="de-DE" sz="2400" dirty="0"/>
              <a:t>(1)   Der Verantwortliche setzt unter Berücksichtigung der Art, des Umfangs, der Umstände und der Zwecke der Verarbeitung sowie der unterschiedlichen Eintrittswahrscheinlichkeit und Schwere der Risiken für die Rechte und Freiheiten natürlicher Personen geeignete technische und organisatorische Maßnahmen um, um sicherzustellen und den Nachweis dafür erbringen zu können, dass die Verarbeitung gemäß dieser Verordnung erfolgt. Diese Maßnahmen werden erforderlichenfalls überprüft und aktualisiert.</a:t>
            </a:r>
          </a:p>
          <a:p>
            <a:r>
              <a:rPr lang="de-DE" sz="2400" dirty="0"/>
              <a:t>(2)   Sofern dies in einem angemessenen Verhältnis zu den Verarbeitungstätigkeiten steht, müssen die Maßnahmen gemäß Absatz 1 die Anwendung geeigneter Datenschutzvorkehrungen durch den Verantwortlichen umfassen.</a:t>
            </a:r>
          </a:p>
          <a:p>
            <a:r>
              <a:rPr lang="de-DE" sz="2400" dirty="0"/>
              <a:t>(3)   Die Einhaltung der genehmigten Verhaltensregeln gemäß Artikel 40 oder eines genehmigten Zertifizierungsverfahrens gemäß Artikel 42 kann als Gesichtspunkt herangezogen werden, um die Erfüllung der Pflichten des Verantwortlichen nachzuweisen.</a:t>
            </a:r>
          </a:p>
        </p:txBody>
      </p:sp>
    </p:spTree>
    <p:extLst>
      <p:ext uri="{BB962C8B-B14F-4D97-AF65-F5344CB8AC3E}">
        <p14:creationId xmlns:p14="http://schemas.microsoft.com/office/powerpoint/2010/main" val="2732011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248304"/>
            <a:ext cx="9144000" cy="410602"/>
          </a:xfrm>
        </p:spPr>
        <p:txBody>
          <a:bodyPr>
            <a:normAutofit/>
          </a:bodyPr>
          <a:lstStyle/>
          <a:p>
            <a:r>
              <a:rPr lang="de-DE" sz="1600" dirty="0"/>
              <a:t>DSGVO</a:t>
            </a:r>
            <a:endParaRPr lang="de-AT" sz="1600" dirty="0"/>
          </a:p>
        </p:txBody>
      </p:sp>
      <p:sp>
        <p:nvSpPr>
          <p:cNvPr id="3" name="Untertitel 2"/>
          <p:cNvSpPr>
            <a:spLocks noGrp="1"/>
          </p:cNvSpPr>
          <p:nvPr>
            <p:ph type="subTitle" idx="1"/>
          </p:nvPr>
        </p:nvSpPr>
        <p:spPr>
          <a:xfrm>
            <a:off x="518160" y="885731"/>
            <a:ext cx="11033760" cy="5273021"/>
          </a:xfrm>
        </p:spPr>
        <p:txBody>
          <a:bodyPr>
            <a:noAutofit/>
          </a:bodyPr>
          <a:lstStyle/>
          <a:p>
            <a:r>
              <a:rPr lang="de-DE" sz="4400" b="1" dirty="0" err="1"/>
              <a:t>Auftragsverarbeiter</a:t>
            </a:r>
            <a:r>
              <a:rPr lang="de-DE" sz="4400" b="1" dirty="0"/>
              <a:t> (Art4 Z8)</a:t>
            </a:r>
          </a:p>
          <a:p>
            <a:r>
              <a:rPr lang="de-DE" sz="4400" dirty="0"/>
              <a:t>(Dienstleister DSG2000)</a:t>
            </a:r>
          </a:p>
          <a:p>
            <a:endParaRPr lang="de-DE" sz="4400" dirty="0"/>
          </a:p>
          <a:p>
            <a:pPr algn="l"/>
            <a:r>
              <a:rPr lang="de-DE" sz="4400" dirty="0"/>
              <a:t>„</a:t>
            </a:r>
            <a:r>
              <a:rPr lang="de-DE" sz="3200" dirty="0" err="1"/>
              <a:t>Auftragsverarbeiter</a:t>
            </a:r>
            <a:r>
              <a:rPr lang="de-DE" sz="3200" dirty="0"/>
              <a:t>“ ist eine natürliche oder juristische Person, Behörde, Einrichtung oder andere Stelle, die personenbezogene Daten im Auftrag des Verantwortlichen bearbeitet. </a:t>
            </a:r>
          </a:p>
          <a:p>
            <a:pPr algn="l"/>
            <a:endParaRPr lang="de-DE" sz="3200" dirty="0"/>
          </a:p>
          <a:p>
            <a:pPr algn="l"/>
            <a:r>
              <a:rPr lang="de-DE" sz="3200" dirty="0"/>
              <a:t>Der Verantwortliche schließt mit dem </a:t>
            </a:r>
            <a:r>
              <a:rPr lang="de-DE" sz="3200" dirty="0" err="1"/>
              <a:t>Auftragsverarbeiter</a:t>
            </a:r>
            <a:r>
              <a:rPr lang="de-DE" sz="3200" dirty="0"/>
              <a:t> eine </a:t>
            </a:r>
            <a:r>
              <a:rPr lang="de-DE" sz="3200" b="1" dirty="0"/>
              <a:t>Dienstleistervertrag</a:t>
            </a:r>
            <a:r>
              <a:rPr lang="de-DE" sz="3200" dirty="0"/>
              <a:t> ab</a:t>
            </a:r>
          </a:p>
          <a:p>
            <a:pPr algn="l"/>
            <a:endParaRPr lang="de-DE" sz="3200" dirty="0"/>
          </a:p>
        </p:txBody>
      </p:sp>
    </p:spTree>
    <p:extLst>
      <p:ext uri="{BB962C8B-B14F-4D97-AF65-F5344CB8AC3E}">
        <p14:creationId xmlns:p14="http://schemas.microsoft.com/office/powerpoint/2010/main" val="421706095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599440" y="733197"/>
            <a:ext cx="11226800" cy="5632311"/>
          </a:xfrm>
          <a:prstGeom prst="rect">
            <a:avLst/>
          </a:prstGeom>
        </p:spPr>
        <p:txBody>
          <a:bodyPr wrap="square">
            <a:spAutoFit/>
          </a:bodyPr>
          <a:lstStyle/>
          <a:p>
            <a:pPr algn="ctr"/>
            <a:r>
              <a:rPr lang="de-DE" sz="4000" b="1" dirty="0"/>
              <a:t>Dritter</a:t>
            </a:r>
          </a:p>
          <a:p>
            <a:endParaRPr lang="de-DE" sz="4000" dirty="0"/>
          </a:p>
          <a:p>
            <a:r>
              <a:rPr lang="de-DE" sz="4000" dirty="0"/>
              <a:t>eine natürliche oder juristische Person, Behörde, Einrichtung oder andere Stelle, außer der betroffenen Person, dem Verantwortlichen, dem </a:t>
            </a:r>
            <a:r>
              <a:rPr lang="de-DE" sz="4000" dirty="0" err="1"/>
              <a:t>Auftragsverarbeiter</a:t>
            </a:r>
            <a:r>
              <a:rPr lang="de-DE" sz="4000" dirty="0"/>
              <a:t> und den Personen, die unter der unmittelbaren Verantwortung des Verantwortlichen oder des </a:t>
            </a:r>
            <a:r>
              <a:rPr lang="de-DE" sz="4000" dirty="0" err="1"/>
              <a:t>Auftragsverarbeiters</a:t>
            </a:r>
            <a:r>
              <a:rPr lang="de-DE" sz="4000" dirty="0"/>
              <a:t> befugt sind, die personenbezogenen Daten zu verarbeiten.</a:t>
            </a:r>
            <a:endParaRPr lang="de-AT" sz="4000" dirty="0"/>
          </a:p>
        </p:txBody>
      </p:sp>
      <p:sp>
        <p:nvSpPr>
          <p:cNvPr id="3" name="Textfeld 2"/>
          <p:cNvSpPr txBox="1"/>
          <p:nvPr/>
        </p:nvSpPr>
        <p:spPr>
          <a:xfrm>
            <a:off x="5783556" y="170825"/>
            <a:ext cx="858568" cy="369332"/>
          </a:xfrm>
          <a:prstGeom prst="rect">
            <a:avLst/>
          </a:prstGeom>
          <a:noFill/>
        </p:spPr>
        <p:txBody>
          <a:bodyPr wrap="none" rtlCol="0">
            <a:spAutoFit/>
          </a:bodyPr>
          <a:lstStyle/>
          <a:p>
            <a:r>
              <a:rPr lang="de-DE" dirty="0"/>
              <a:t>DSGVO</a:t>
            </a:r>
            <a:endParaRPr lang="de-AT" dirty="0"/>
          </a:p>
        </p:txBody>
      </p:sp>
    </p:spTree>
    <p:extLst>
      <p:ext uri="{BB962C8B-B14F-4D97-AF65-F5344CB8AC3E}">
        <p14:creationId xmlns:p14="http://schemas.microsoft.com/office/powerpoint/2010/main" val="2765452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524000" y="113834"/>
            <a:ext cx="9144000" cy="410602"/>
          </a:xfrm>
        </p:spPr>
        <p:txBody>
          <a:bodyPr>
            <a:normAutofit/>
          </a:bodyPr>
          <a:lstStyle/>
          <a:p>
            <a:r>
              <a:rPr lang="de-DE" sz="1600" dirty="0"/>
              <a:t>DSGVO</a:t>
            </a:r>
            <a:endParaRPr lang="de-AT" sz="1600" dirty="0"/>
          </a:p>
        </p:txBody>
      </p:sp>
      <p:sp>
        <p:nvSpPr>
          <p:cNvPr id="3" name="Untertitel 2"/>
          <p:cNvSpPr>
            <a:spLocks noGrp="1"/>
          </p:cNvSpPr>
          <p:nvPr>
            <p:ph type="subTitle" idx="1"/>
          </p:nvPr>
        </p:nvSpPr>
        <p:spPr>
          <a:xfrm>
            <a:off x="430307" y="524435"/>
            <a:ext cx="11295528" cy="6091517"/>
          </a:xfrm>
        </p:spPr>
        <p:txBody>
          <a:bodyPr>
            <a:normAutofit/>
          </a:bodyPr>
          <a:lstStyle/>
          <a:p>
            <a:endParaRPr lang="de-DE" b="1" u="sng" dirty="0"/>
          </a:p>
          <a:p>
            <a:r>
              <a:rPr lang="de-DE" sz="4400" b="1" u="sng" dirty="0"/>
              <a:t>Betroffene Person</a:t>
            </a:r>
            <a:endParaRPr lang="de-DE" sz="3600" b="1" u="sng" dirty="0"/>
          </a:p>
          <a:p>
            <a:pPr algn="l"/>
            <a:endParaRPr lang="de-DE" sz="2800" dirty="0"/>
          </a:p>
          <a:p>
            <a:pPr algn="l"/>
            <a:endParaRPr lang="de-DE" sz="2800" dirty="0"/>
          </a:p>
          <a:p>
            <a:r>
              <a:rPr lang="de-DE" sz="3600" dirty="0"/>
              <a:t>Der/Die Betroffene ist die Person </a:t>
            </a:r>
          </a:p>
          <a:p>
            <a:r>
              <a:rPr lang="de-DE" sz="3600" dirty="0"/>
              <a:t>dessen personenbezogene Daten </a:t>
            </a:r>
          </a:p>
          <a:p>
            <a:r>
              <a:rPr lang="de-DE" sz="3600" dirty="0"/>
              <a:t>verarbeitet werden.</a:t>
            </a:r>
          </a:p>
          <a:p>
            <a:pPr algn="l"/>
            <a:endParaRPr lang="de-AT" dirty="0"/>
          </a:p>
        </p:txBody>
      </p:sp>
    </p:spTree>
    <p:extLst>
      <p:ext uri="{BB962C8B-B14F-4D97-AF65-F5344CB8AC3E}">
        <p14:creationId xmlns:p14="http://schemas.microsoft.com/office/powerpoint/2010/main" val="10485055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289880" y="1351410"/>
            <a:ext cx="3241272" cy="954107"/>
          </a:xfrm>
          <a:prstGeom prst="rect">
            <a:avLst/>
          </a:prstGeom>
          <a:gradFill>
            <a:gsLst>
              <a:gs pos="0">
                <a:schemeClr val="accent1">
                  <a:lumMod val="5000"/>
                  <a:lumOff val="95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glow rad="457200">
              <a:schemeClr val="accent1">
                <a:alpha val="40000"/>
              </a:schemeClr>
            </a:glow>
          </a:effectLst>
          <a:scene3d>
            <a:camera prst="orthographicFront"/>
            <a:lightRig rig="threePt" dir="t"/>
          </a:scene3d>
          <a:sp3d>
            <a:bevelT/>
          </a:sp3d>
        </p:spPr>
        <p:txBody>
          <a:bodyPr wrap="square" rtlCol="0">
            <a:spAutoFit/>
          </a:bodyPr>
          <a:lstStyle/>
          <a:p>
            <a:pPr algn="ctr"/>
            <a:r>
              <a:rPr lang="de-DE" sz="2800" dirty="0"/>
              <a:t>Verantwortlicher</a:t>
            </a:r>
          </a:p>
          <a:p>
            <a:pPr algn="ctr"/>
            <a:r>
              <a:rPr lang="de-DE" sz="2800" dirty="0"/>
              <a:t>(Auftraggeber)</a:t>
            </a:r>
            <a:endParaRPr lang="de-AT" sz="2800" dirty="0"/>
          </a:p>
        </p:txBody>
      </p:sp>
      <p:sp>
        <p:nvSpPr>
          <p:cNvPr id="3" name="Textfeld 2"/>
          <p:cNvSpPr txBox="1"/>
          <p:nvPr/>
        </p:nvSpPr>
        <p:spPr>
          <a:xfrm>
            <a:off x="7781677" y="4226315"/>
            <a:ext cx="3116238" cy="954107"/>
          </a:xfrm>
          <a:prstGeom prst="rect">
            <a:avLst/>
          </a:prstGeom>
          <a:gradFill>
            <a:gsLst>
              <a:gs pos="0">
                <a:schemeClr val="accent2">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glow rad="266700">
              <a:schemeClr val="accent2">
                <a:alpha val="40000"/>
              </a:schemeClr>
            </a:glow>
          </a:effectLst>
          <a:scene3d>
            <a:camera prst="orthographicFront"/>
            <a:lightRig rig="threePt" dir="t"/>
          </a:scene3d>
          <a:sp3d>
            <a:bevelB w="165100" prst="coolSlant"/>
          </a:sp3d>
        </p:spPr>
        <p:txBody>
          <a:bodyPr wrap="none" rtlCol="0">
            <a:spAutoFit/>
          </a:bodyPr>
          <a:lstStyle/>
          <a:p>
            <a:pPr algn="ctr"/>
            <a:r>
              <a:rPr lang="de-DE" sz="2800" dirty="0" err="1"/>
              <a:t>Auftragsverarbeiter</a:t>
            </a:r>
            <a:endParaRPr lang="de-DE" sz="2800" dirty="0"/>
          </a:p>
          <a:p>
            <a:pPr algn="ctr"/>
            <a:r>
              <a:rPr lang="de-DE" sz="2800" dirty="0"/>
              <a:t>(Dienstleister)</a:t>
            </a:r>
            <a:endParaRPr lang="de-AT" sz="2800" dirty="0"/>
          </a:p>
        </p:txBody>
      </p:sp>
      <p:sp>
        <p:nvSpPr>
          <p:cNvPr id="4" name="Textfeld 3"/>
          <p:cNvSpPr txBox="1"/>
          <p:nvPr/>
        </p:nvSpPr>
        <p:spPr>
          <a:xfrm>
            <a:off x="7719160" y="1566853"/>
            <a:ext cx="3241272" cy="523220"/>
          </a:xfrm>
          <a:prstGeom prst="rect">
            <a:avLst/>
          </a:prstGeom>
          <a:gradFill>
            <a:gsLst>
              <a:gs pos="0">
                <a:schemeClr val="accent4">
                  <a:lumMod val="60000"/>
                  <a:lumOff val="40000"/>
                </a:schemeClr>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glow rad="457200">
              <a:schemeClr val="accent4">
                <a:alpha val="38000"/>
              </a:schemeClr>
            </a:glow>
          </a:effectLst>
          <a:scene3d>
            <a:camera prst="orthographicFront"/>
            <a:lightRig rig="threePt" dir="t"/>
          </a:scene3d>
          <a:sp3d>
            <a:bevelB/>
          </a:sp3d>
        </p:spPr>
        <p:txBody>
          <a:bodyPr wrap="square" rtlCol="0">
            <a:spAutoFit/>
          </a:bodyPr>
          <a:lstStyle/>
          <a:p>
            <a:pPr algn="ctr"/>
            <a:r>
              <a:rPr lang="de-DE" sz="2800" dirty="0"/>
              <a:t>Dritter</a:t>
            </a:r>
            <a:endParaRPr lang="de-AT" sz="2800" dirty="0"/>
          </a:p>
        </p:txBody>
      </p:sp>
      <p:sp>
        <p:nvSpPr>
          <p:cNvPr id="5" name="Textfeld 4"/>
          <p:cNvSpPr txBox="1"/>
          <p:nvPr/>
        </p:nvSpPr>
        <p:spPr>
          <a:xfrm>
            <a:off x="1289880" y="4441759"/>
            <a:ext cx="3241272" cy="523220"/>
          </a:xfrm>
          <a:prstGeom prst="rect">
            <a:avLst/>
          </a:prstGeom>
          <a:gradFill>
            <a:gsLst>
              <a:gs pos="0">
                <a:srgbClr val="7BFDB0"/>
              </a:gs>
              <a:gs pos="74000">
                <a:schemeClr val="accent1">
                  <a:lumMod val="45000"/>
                  <a:lumOff val="55000"/>
                </a:schemeClr>
              </a:gs>
              <a:gs pos="83000">
                <a:schemeClr val="accent1">
                  <a:lumMod val="45000"/>
                  <a:lumOff val="55000"/>
                </a:schemeClr>
              </a:gs>
              <a:gs pos="100000">
                <a:schemeClr val="accent1">
                  <a:lumMod val="30000"/>
                  <a:lumOff val="70000"/>
                </a:schemeClr>
              </a:gs>
            </a:gsLst>
            <a:lin ang="5400000" scaled="1"/>
          </a:gradFill>
          <a:effectLst>
            <a:glow rad="444500">
              <a:schemeClr val="accent6">
                <a:alpha val="77000"/>
              </a:schemeClr>
            </a:glow>
          </a:effectLst>
        </p:spPr>
        <p:txBody>
          <a:bodyPr wrap="square" rtlCol="0">
            <a:spAutoFit/>
          </a:bodyPr>
          <a:lstStyle/>
          <a:p>
            <a:pPr algn="ctr"/>
            <a:r>
              <a:rPr lang="de-DE" sz="2800" dirty="0"/>
              <a:t>Betroffener</a:t>
            </a:r>
            <a:endParaRPr lang="de-AT" sz="2800" dirty="0"/>
          </a:p>
        </p:txBody>
      </p:sp>
      <p:sp>
        <p:nvSpPr>
          <p:cNvPr id="6" name="Textfeld 5"/>
          <p:cNvSpPr txBox="1"/>
          <p:nvPr/>
        </p:nvSpPr>
        <p:spPr>
          <a:xfrm>
            <a:off x="5284968" y="188259"/>
            <a:ext cx="1762644" cy="461665"/>
          </a:xfrm>
          <a:prstGeom prst="rect">
            <a:avLst/>
          </a:prstGeom>
          <a:noFill/>
        </p:spPr>
        <p:txBody>
          <a:bodyPr wrap="square" rtlCol="0">
            <a:spAutoFit/>
          </a:bodyPr>
          <a:lstStyle/>
          <a:p>
            <a:pPr algn="ctr"/>
            <a:r>
              <a:rPr lang="de-DE" sz="2400" dirty="0"/>
              <a:t>DSGVO</a:t>
            </a:r>
            <a:endParaRPr lang="de-AT" sz="2400" dirty="0"/>
          </a:p>
        </p:txBody>
      </p:sp>
      <p:sp>
        <p:nvSpPr>
          <p:cNvPr id="7" name="Pfeil nach oben 6"/>
          <p:cNvSpPr/>
          <p:nvPr/>
        </p:nvSpPr>
        <p:spPr>
          <a:xfrm>
            <a:off x="2711786" y="2667667"/>
            <a:ext cx="397460" cy="1411941"/>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8" name="Pfeil nach rechts 7"/>
          <p:cNvSpPr/>
          <p:nvPr/>
        </p:nvSpPr>
        <p:spPr>
          <a:xfrm>
            <a:off x="4935091" y="1659139"/>
            <a:ext cx="2380130" cy="43093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
        <p:nvSpPr>
          <p:cNvPr id="9" name="Pfeil nach rechts 8"/>
          <p:cNvSpPr/>
          <p:nvPr/>
        </p:nvSpPr>
        <p:spPr>
          <a:xfrm rot="2007855">
            <a:off x="4569630" y="3169413"/>
            <a:ext cx="3109411" cy="48501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39868368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0"/>
            <a:ext cx="10515600" cy="1325563"/>
          </a:xfrm>
        </p:spPr>
        <p:txBody>
          <a:bodyPr>
            <a:normAutofit/>
          </a:bodyPr>
          <a:lstStyle/>
          <a:p>
            <a:pPr algn="ctr"/>
            <a:r>
              <a:rPr lang="de-DE" sz="1400" dirty="0">
                <a:latin typeface="+mn-lt"/>
              </a:rPr>
              <a:t>DSGVO</a:t>
            </a:r>
            <a:endParaRPr lang="de-AT" sz="1400" dirty="0">
              <a:latin typeface="+mn-lt"/>
            </a:endParaRPr>
          </a:p>
        </p:txBody>
      </p:sp>
      <p:sp>
        <p:nvSpPr>
          <p:cNvPr id="3" name="Inhaltsplatzhalter 2"/>
          <p:cNvSpPr>
            <a:spLocks noGrp="1"/>
          </p:cNvSpPr>
          <p:nvPr>
            <p:ph idx="1"/>
          </p:nvPr>
        </p:nvSpPr>
        <p:spPr>
          <a:xfrm>
            <a:off x="838200" y="1158360"/>
            <a:ext cx="10515600" cy="5020018"/>
          </a:xfrm>
        </p:spPr>
        <p:txBody>
          <a:bodyPr/>
          <a:lstStyle/>
          <a:p>
            <a:pPr marL="0" indent="0" algn="ctr">
              <a:buNone/>
            </a:pPr>
            <a:r>
              <a:rPr lang="de-DE" sz="4000" dirty="0"/>
              <a:t>Gültig seit 25.Mai 2018</a:t>
            </a:r>
          </a:p>
          <a:p>
            <a:pPr marL="0" indent="0" algn="ctr">
              <a:buNone/>
            </a:pPr>
            <a:endParaRPr lang="de-DE" sz="4000" dirty="0"/>
          </a:p>
          <a:p>
            <a:pPr marL="0" indent="0" algn="ctr">
              <a:buNone/>
            </a:pPr>
            <a:r>
              <a:rPr lang="de-DE" sz="4000" dirty="0"/>
              <a:t>Mehr Eigenverantwortung für den Verantwortlichen im Sinne der EU-DSGVO</a:t>
            </a:r>
          </a:p>
          <a:p>
            <a:pPr marL="0" indent="0" algn="ctr">
              <a:buNone/>
            </a:pPr>
            <a:endParaRPr lang="de-DE" sz="4000" dirty="0"/>
          </a:p>
          <a:p>
            <a:pPr marL="0" indent="0" algn="ctr">
              <a:buNone/>
            </a:pPr>
            <a:r>
              <a:rPr lang="de-DE" sz="4000" dirty="0"/>
              <a:t>die DSGVO regelt den Umgang mit personenbezogenen Daten neu und einheitlich für die EU</a:t>
            </a:r>
          </a:p>
          <a:p>
            <a:pPr marL="0" indent="0" algn="ctr">
              <a:buNone/>
            </a:pPr>
            <a:endParaRPr lang="de-AT" dirty="0"/>
          </a:p>
        </p:txBody>
      </p:sp>
    </p:spTree>
    <p:extLst>
      <p:ext uri="{BB962C8B-B14F-4D97-AF65-F5344CB8AC3E}">
        <p14:creationId xmlns:p14="http://schemas.microsoft.com/office/powerpoint/2010/main" val="28318432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217238" y="113834"/>
            <a:ext cx="9144000" cy="41060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sz="1600" dirty="0"/>
              <a:t>DSGVO</a:t>
            </a:r>
            <a:endParaRPr lang="de-AT" sz="1600" dirty="0"/>
          </a:p>
        </p:txBody>
      </p:sp>
      <p:sp>
        <p:nvSpPr>
          <p:cNvPr id="3" name="Rechteck 2"/>
          <p:cNvSpPr/>
          <p:nvPr/>
        </p:nvSpPr>
        <p:spPr>
          <a:xfrm>
            <a:off x="2711408" y="513413"/>
            <a:ext cx="6155659" cy="646331"/>
          </a:xfrm>
          <a:prstGeom prst="rect">
            <a:avLst/>
          </a:prstGeom>
        </p:spPr>
        <p:txBody>
          <a:bodyPr wrap="none">
            <a:spAutoFit/>
          </a:bodyPr>
          <a:lstStyle/>
          <a:p>
            <a:r>
              <a:rPr lang="de-AT" sz="3600" b="1" dirty="0"/>
              <a:t>Rechte der betroffenen Person </a:t>
            </a:r>
          </a:p>
        </p:txBody>
      </p:sp>
      <p:sp>
        <p:nvSpPr>
          <p:cNvPr id="4" name="Rechteck 3"/>
          <p:cNvSpPr/>
          <p:nvPr/>
        </p:nvSpPr>
        <p:spPr>
          <a:xfrm>
            <a:off x="440723" y="2051392"/>
            <a:ext cx="11310551" cy="1077218"/>
          </a:xfrm>
          <a:prstGeom prst="rect">
            <a:avLst/>
          </a:prstGeom>
        </p:spPr>
        <p:txBody>
          <a:bodyPr wrap="square">
            <a:spAutoFit/>
          </a:bodyPr>
          <a:lstStyle/>
          <a:p>
            <a:r>
              <a:rPr lang="de-DE" sz="3200" dirty="0"/>
              <a:t>Informationspflicht bei Erhebung von personenbezogenen Daten bei der betroffenen Person (Artikel 13)</a:t>
            </a:r>
            <a:endParaRPr lang="de-AT" sz="3200" dirty="0"/>
          </a:p>
        </p:txBody>
      </p:sp>
      <p:sp>
        <p:nvSpPr>
          <p:cNvPr id="5" name="Textfeld 4"/>
          <p:cNvSpPr txBox="1"/>
          <p:nvPr/>
        </p:nvSpPr>
        <p:spPr>
          <a:xfrm>
            <a:off x="440723" y="4486598"/>
            <a:ext cx="10697031" cy="1077218"/>
          </a:xfrm>
          <a:prstGeom prst="rect">
            <a:avLst/>
          </a:prstGeom>
          <a:noFill/>
        </p:spPr>
        <p:txBody>
          <a:bodyPr wrap="none" rtlCol="0">
            <a:spAutoFit/>
          </a:bodyPr>
          <a:lstStyle/>
          <a:p>
            <a:r>
              <a:rPr lang="de-DE" sz="3200" dirty="0"/>
              <a:t>Informationspflicht, wenn die personenbezogenen Daten nicht </a:t>
            </a:r>
          </a:p>
          <a:p>
            <a:r>
              <a:rPr lang="de-DE" sz="3200" dirty="0"/>
              <a:t>bei der betroffenen Person erhoben wurden (Artikel 14)</a:t>
            </a:r>
            <a:endParaRPr lang="de-AT" sz="3200" dirty="0"/>
          </a:p>
        </p:txBody>
      </p:sp>
    </p:spTree>
    <p:extLst>
      <p:ext uri="{BB962C8B-B14F-4D97-AF65-F5344CB8AC3E}">
        <p14:creationId xmlns:p14="http://schemas.microsoft.com/office/powerpoint/2010/main" val="128571081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524000" y="113834"/>
            <a:ext cx="9144000" cy="41060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sz="1600" dirty="0"/>
              <a:t>DSGVO</a:t>
            </a:r>
            <a:endParaRPr lang="de-AT" sz="1600" dirty="0"/>
          </a:p>
        </p:txBody>
      </p:sp>
      <p:sp>
        <p:nvSpPr>
          <p:cNvPr id="3" name="Rechteck 2"/>
          <p:cNvSpPr/>
          <p:nvPr/>
        </p:nvSpPr>
        <p:spPr>
          <a:xfrm>
            <a:off x="2771369" y="226100"/>
            <a:ext cx="6179705" cy="769441"/>
          </a:xfrm>
          <a:prstGeom prst="rect">
            <a:avLst/>
          </a:prstGeom>
        </p:spPr>
        <p:txBody>
          <a:bodyPr wrap="none">
            <a:spAutoFit/>
          </a:bodyPr>
          <a:lstStyle/>
          <a:p>
            <a:r>
              <a:rPr lang="de-AT" sz="3600" b="1" dirty="0"/>
              <a:t>Rechte der betroffenen Person</a:t>
            </a:r>
            <a:r>
              <a:rPr lang="de-AT" sz="4400" b="1" dirty="0"/>
              <a:t> </a:t>
            </a:r>
          </a:p>
        </p:txBody>
      </p:sp>
      <p:sp>
        <p:nvSpPr>
          <p:cNvPr id="4" name="Textfeld 3"/>
          <p:cNvSpPr txBox="1"/>
          <p:nvPr/>
        </p:nvSpPr>
        <p:spPr>
          <a:xfrm>
            <a:off x="131806" y="896687"/>
            <a:ext cx="11261124" cy="1077218"/>
          </a:xfrm>
          <a:prstGeom prst="rect">
            <a:avLst/>
          </a:prstGeom>
          <a:noFill/>
        </p:spPr>
        <p:txBody>
          <a:bodyPr wrap="square" rtlCol="0">
            <a:spAutoFit/>
          </a:bodyPr>
          <a:lstStyle/>
          <a:p>
            <a:pPr algn="ctr"/>
            <a:r>
              <a:rPr lang="de-AT" sz="3200" dirty="0"/>
              <a:t>Auskunftsrecht der betroffenen Person (Artikel 15)</a:t>
            </a:r>
          </a:p>
          <a:p>
            <a:endParaRPr lang="de-AT" sz="3200" dirty="0"/>
          </a:p>
        </p:txBody>
      </p:sp>
      <p:sp>
        <p:nvSpPr>
          <p:cNvPr id="5" name="Textfeld 4"/>
          <p:cNvSpPr txBox="1"/>
          <p:nvPr/>
        </p:nvSpPr>
        <p:spPr>
          <a:xfrm>
            <a:off x="230660" y="1704479"/>
            <a:ext cx="11738918" cy="4893647"/>
          </a:xfrm>
          <a:prstGeom prst="rect">
            <a:avLst/>
          </a:prstGeom>
          <a:noFill/>
        </p:spPr>
        <p:txBody>
          <a:bodyPr wrap="square" rtlCol="0">
            <a:spAutoFit/>
          </a:bodyPr>
          <a:lstStyle/>
          <a:p>
            <a:r>
              <a:rPr lang="de-DE" sz="2400" dirty="0"/>
              <a:t>a) die </a:t>
            </a:r>
            <a:r>
              <a:rPr lang="de-DE" sz="2400" b="1" dirty="0"/>
              <a:t>Verarbeitungszwecke</a:t>
            </a:r>
          </a:p>
          <a:p>
            <a:r>
              <a:rPr lang="de-DE" sz="2400" dirty="0"/>
              <a:t>b) die </a:t>
            </a:r>
            <a:r>
              <a:rPr lang="de-DE" sz="2400" b="1" dirty="0"/>
              <a:t>Kategorien personenbezogener Daten</a:t>
            </a:r>
            <a:r>
              <a:rPr lang="de-DE" sz="2400" dirty="0"/>
              <a:t>, die verarbeitet werden;</a:t>
            </a:r>
          </a:p>
          <a:p>
            <a:r>
              <a:rPr lang="de-DE" sz="2400" dirty="0"/>
              <a:t>c) die </a:t>
            </a:r>
            <a:r>
              <a:rPr lang="de-DE" sz="2400" b="1" dirty="0"/>
              <a:t>Empfänger oder Kategorien von Empfängern</a:t>
            </a:r>
            <a:r>
              <a:rPr lang="de-DE" sz="2400" dirty="0"/>
              <a:t>, gegenüber denen die personenbezogenen Daten offengelegt worden sind oder noch offengelegt werden</a:t>
            </a:r>
          </a:p>
          <a:p>
            <a:r>
              <a:rPr lang="de-DE" sz="2400" dirty="0"/>
              <a:t>d) falls möglich </a:t>
            </a:r>
            <a:r>
              <a:rPr lang="de-DE" sz="2400" b="1" dirty="0"/>
              <a:t>die geplante Dauer</a:t>
            </a:r>
            <a:r>
              <a:rPr lang="de-DE" sz="2400" dirty="0"/>
              <a:t>, für die die personenbezogenen Daten gespeichert werden, oder, falls dies nicht möglich ist, die Kriterien für die Festlegung dieser Dauer;</a:t>
            </a:r>
          </a:p>
          <a:p>
            <a:r>
              <a:rPr lang="de-DE" sz="2400" dirty="0"/>
              <a:t>e) das </a:t>
            </a:r>
            <a:r>
              <a:rPr lang="de-DE" sz="2400" b="1" dirty="0"/>
              <a:t>Bestehen eines Rechts auf Berichtigung oder Löschung </a:t>
            </a:r>
            <a:r>
              <a:rPr lang="de-DE" sz="2400" dirty="0"/>
              <a:t>der sie betreffenden personenbezogenen Daten oder auf Einschränkung der Verarbeitung durch den Verantwortlichen oder eines Widerspruchsrechts gegen diese Verarbeitung;</a:t>
            </a:r>
          </a:p>
          <a:p>
            <a:r>
              <a:rPr lang="de-DE" sz="2400" dirty="0"/>
              <a:t>f) das </a:t>
            </a:r>
            <a:r>
              <a:rPr lang="de-DE" sz="2400" b="1" dirty="0"/>
              <a:t>Bestehen eines Beschwerderechts bei einer Aufsichtsbehörde</a:t>
            </a:r>
            <a:endParaRPr lang="de-DE" sz="2400" dirty="0"/>
          </a:p>
          <a:p>
            <a:r>
              <a:rPr lang="de-DE" sz="2400" dirty="0"/>
              <a:t>g)wenn die personenbezogenen Daten nicht bei der betroffenen Person erhoben werden, alle verfügbaren Informationen über die </a:t>
            </a:r>
            <a:r>
              <a:rPr lang="de-DE" sz="2400" b="1" dirty="0"/>
              <a:t>Herkunft der Daten</a:t>
            </a:r>
            <a:r>
              <a:rPr lang="de-DE" sz="2400" dirty="0"/>
              <a:t>;</a:t>
            </a:r>
          </a:p>
          <a:p>
            <a:r>
              <a:rPr lang="de-DE" sz="2400" dirty="0"/>
              <a:t>h) das </a:t>
            </a:r>
            <a:r>
              <a:rPr lang="de-DE" sz="2400" b="1" dirty="0"/>
              <a:t>Bestehen einer automatisierten Entscheidungsfindung</a:t>
            </a:r>
            <a:endParaRPr lang="de-DE" sz="2000" b="1" dirty="0"/>
          </a:p>
        </p:txBody>
      </p:sp>
    </p:spTree>
    <p:extLst>
      <p:ext uri="{BB962C8B-B14F-4D97-AF65-F5344CB8AC3E}">
        <p14:creationId xmlns:p14="http://schemas.microsoft.com/office/powerpoint/2010/main" val="3701781624"/>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txBox="1">
            <a:spLocks/>
          </p:cNvSpPr>
          <p:nvPr/>
        </p:nvSpPr>
        <p:spPr>
          <a:xfrm>
            <a:off x="1524000" y="113834"/>
            <a:ext cx="9144000" cy="410602"/>
          </a:xfrm>
          <a:prstGeom prst="rect">
            <a:avLst/>
          </a:prstGeom>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de-DE" sz="1600" dirty="0"/>
              <a:t>DSGVO</a:t>
            </a:r>
            <a:endParaRPr lang="de-AT" sz="1600" dirty="0"/>
          </a:p>
        </p:txBody>
      </p:sp>
      <p:sp>
        <p:nvSpPr>
          <p:cNvPr id="3" name="Rechteck 2"/>
          <p:cNvSpPr/>
          <p:nvPr/>
        </p:nvSpPr>
        <p:spPr>
          <a:xfrm>
            <a:off x="2358085" y="524436"/>
            <a:ext cx="7475829" cy="769441"/>
          </a:xfrm>
          <a:prstGeom prst="rect">
            <a:avLst/>
          </a:prstGeom>
        </p:spPr>
        <p:txBody>
          <a:bodyPr wrap="none">
            <a:spAutoFit/>
          </a:bodyPr>
          <a:lstStyle/>
          <a:p>
            <a:r>
              <a:rPr lang="de-AT" sz="4400" b="1" dirty="0"/>
              <a:t>Rechte der betroffenen Person </a:t>
            </a:r>
          </a:p>
        </p:txBody>
      </p:sp>
      <p:sp>
        <p:nvSpPr>
          <p:cNvPr id="4" name="Rechteck 3"/>
          <p:cNvSpPr/>
          <p:nvPr/>
        </p:nvSpPr>
        <p:spPr>
          <a:xfrm>
            <a:off x="380813" y="1522626"/>
            <a:ext cx="11481673" cy="584775"/>
          </a:xfrm>
          <a:prstGeom prst="rect">
            <a:avLst/>
          </a:prstGeom>
        </p:spPr>
        <p:txBody>
          <a:bodyPr wrap="square">
            <a:spAutoFit/>
          </a:bodyPr>
          <a:lstStyle/>
          <a:p>
            <a:pPr algn="ctr"/>
            <a:r>
              <a:rPr lang="de-AT" sz="3200" dirty="0"/>
              <a:t>Recht auf Berichtigung (Artikel 16)</a:t>
            </a:r>
          </a:p>
        </p:txBody>
      </p:sp>
      <p:sp>
        <p:nvSpPr>
          <p:cNvPr id="5" name="Rechteck 4"/>
          <p:cNvSpPr/>
          <p:nvPr/>
        </p:nvSpPr>
        <p:spPr>
          <a:xfrm>
            <a:off x="380813" y="2413338"/>
            <a:ext cx="11481673" cy="3046988"/>
          </a:xfrm>
          <a:prstGeom prst="rect">
            <a:avLst/>
          </a:prstGeom>
        </p:spPr>
        <p:txBody>
          <a:bodyPr wrap="square">
            <a:spAutoFit/>
          </a:bodyPr>
          <a:lstStyle/>
          <a:p>
            <a:r>
              <a:rPr lang="de-DE" sz="3200" dirty="0"/>
              <a:t>Die betroffene Person hat das Recht, von dem Verantwortlichen unverzüglich die Berichtigung sie betreffender unrichtiger personenbezogener Daten zu verlangen. Unter Berücksichtigung der Zwecke der Verarbeitung hat die betroffene Person das Recht, die Vervollständigung unvollständiger personenbezogener Daten — auch mittels einer ergänzenden Erklärung — zu verlangen.</a:t>
            </a:r>
            <a:endParaRPr lang="de-AT" sz="3200" dirty="0"/>
          </a:p>
        </p:txBody>
      </p:sp>
    </p:spTree>
    <p:extLst>
      <p:ext uri="{BB962C8B-B14F-4D97-AF65-F5344CB8AC3E}">
        <p14:creationId xmlns:p14="http://schemas.microsoft.com/office/powerpoint/2010/main" val="91256934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341610" y="194922"/>
            <a:ext cx="7475829" cy="769441"/>
          </a:xfrm>
          <a:prstGeom prst="rect">
            <a:avLst/>
          </a:prstGeom>
        </p:spPr>
        <p:txBody>
          <a:bodyPr wrap="none">
            <a:spAutoFit/>
          </a:bodyPr>
          <a:lstStyle/>
          <a:p>
            <a:r>
              <a:rPr lang="de-AT" sz="4400" b="1" dirty="0"/>
              <a:t>Rechte der betroffenen Person </a:t>
            </a:r>
          </a:p>
        </p:txBody>
      </p:sp>
      <p:sp>
        <p:nvSpPr>
          <p:cNvPr id="3" name="Rechteck 2"/>
          <p:cNvSpPr/>
          <p:nvPr/>
        </p:nvSpPr>
        <p:spPr>
          <a:xfrm>
            <a:off x="259808" y="1034174"/>
            <a:ext cx="11541563" cy="1200329"/>
          </a:xfrm>
          <a:prstGeom prst="rect">
            <a:avLst/>
          </a:prstGeom>
        </p:spPr>
        <p:txBody>
          <a:bodyPr wrap="square">
            <a:spAutoFit/>
          </a:bodyPr>
          <a:lstStyle/>
          <a:p>
            <a:pPr algn="ctr"/>
            <a:r>
              <a:rPr lang="de-DE" sz="3600" dirty="0"/>
              <a:t>Recht auf Löschung („Recht auf </a:t>
            </a:r>
            <a:r>
              <a:rPr lang="de-DE" sz="3600" dirty="0" err="1"/>
              <a:t>Vergessenwerden</a:t>
            </a:r>
            <a:r>
              <a:rPr lang="de-DE" sz="3600" dirty="0"/>
              <a:t>“) </a:t>
            </a:r>
          </a:p>
          <a:p>
            <a:pPr algn="ctr"/>
            <a:r>
              <a:rPr lang="de-DE" sz="3600" dirty="0"/>
              <a:t>(Artikel 17)</a:t>
            </a:r>
            <a:endParaRPr lang="de-AT" sz="3600" dirty="0"/>
          </a:p>
        </p:txBody>
      </p:sp>
      <p:sp>
        <p:nvSpPr>
          <p:cNvPr id="4" name="Textfeld 3"/>
          <p:cNvSpPr txBox="1"/>
          <p:nvPr/>
        </p:nvSpPr>
        <p:spPr>
          <a:xfrm>
            <a:off x="337752" y="2512383"/>
            <a:ext cx="11755077" cy="3785652"/>
          </a:xfrm>
          <a:prstGeom prst="rect">
            <a:avLst/>
          </a:prstGeom>
          <a:noFill/>
        </p:spPr>
        <p:txBody>
          <a:bodyPr wrap="none" rtlCol="0">
            <a:spAutoFit/>
          </a:bodyPr>
          <a:lstStyle/>
          <a:p>
            <a:r>
              <a:rPr lang="de-DE" dirty="0"/>
              <a:t> </a:t>
            </a:r>
            <a:r>
              <a:rPr lang="de-DE" sz="2400" dirty="0"/>
              <a:t>Die betroffene Person hat das Recht, von dem Verantwortlichen zu verlangen, dass sie </a:t>
            </a:r>
          </a:p>
          <a:p>
            <a:r>
              <a:rPr lang="de-DE" sz="2400" dirty="0"/>
              <a:t>betreffende personenbezogene Daten unverzüglich gelöscht werden, und der </a:t>
            </a:r>
          </a:p>
          <a:p>
            <a:r>
              <a:rPr lang="de-DE" sz="2400" dirty="0"/>
              <a:t>Verantwortliche ist verpflichtet, personenbezogene Daten unverzüglich zu löschen, </a:t>
            </a:r>
          </a:p>
          <a:p>
            <a:r>
              <a:rPr lang="de-DE" sz="2400" dirty="0"/>
              <a:t>sofern einer der folgenden Gründe zutrifft:</a:t>
            </a:r>
          </a:p>
          <a:p>
            <a:endParaRPr lang="de-DE" sz="2400" dirty="0"/>
          </a:p>
          <a:p>
            <a:pPr marL="457200" indent="-457200">
              <a:buAutoNum type="alphaLcParenR"/>
            </a:pPr>
            <a:r>
              <a:rPr lang="de-DE" sz="2400" dirty="0"/>
              <a:t>Die personenbezogenen Daten sind für die Zwecke, für die sie erhoben oder auf sonstige </a:t>
            </a:r>
          </a:p>
          <a:p>
            <a:r>
              <a:rPr lang="de-DE" sz="2400" dirty="0"/>
              <a:t>       Weise verarbeitet wurden, nicht mehr notwendig.</a:t>
            </a:r>
          </a:p>
          <a:p>
            <a:r>
              <a:rPr lang="de-DE" sz="2400" dirty="0"/>
              <a:t> b)  Die betroffene Person widerruft ihre Einwilligung, auf die sich die Verarbeitung gemäß </a:t>
            </a:r>
          </a:p>
          <a:p>
            <a:r>
              <a:rPr lang="de-DE" sz="2400" dirty="0"/>
              <a:t>       Artikel 6 Absatz 1 Buchstabe a oder Artikel 9 Absatz 2 Buchstabe a stützte, und es fehlt </a:t>
            </a:r>
          </a:p>
          <a:p>
            <a:r>
              <a:rPr lang="de-DE" sz="2400" dirty="0"/>
              <a:t>       an einer anderweitigen Rechtsgrundlage für die Verarbeitung.</a:t>
            </a:r>
          </a:p>
        </p:txBody>
      </p:sp>
      <p:sp>
        <p:nvSpPr>
          <p:cNvPr id="5" name="Rechteck 4"/>
          <p:cNvSpPr/>
          <p:nvPr/>
        </p:nvSpPr>
        <p:spPr>
          <a:xfrm>
            <a:off x="11111759" y="5836370"/>
            <a:ext cx="689612" cy="923330"/>
          </a:xfrm>
          <a:prstGeom prst="rect">
            <a:avLst/>
          </a:prstGeom>
          <a:noFill/>
        </p:spPr>
        <p:txBody>
          <a:bodyPr wrap="none" lIns="91440" tIns="45720" rIns="91440" bIns="45720">
            <a:spAutoFit/>
          </a:bodyPr>
          <a:lstStyle/>
          <a:p>
            <a:pPr algn="ctr"/>
            <a:r>
              <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t>
            </a:r>
          </a:p>
        </p:txBody>
      </p:sp>
    </p:spTree>
    <p:extLst>
      <p:ext uri="{BB962C8B-B14F-4D97-AF65-F5344CB8AC3E}">
        <p14:creationId xmlns:p14="http://schemas.microsoft.com/office/powerpoint/2010/main" val="189136978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20130" y="1595021"/>
            <a:ext cx="11345670" cy="5262979"/>
          </a:xfrm>
          <a:prstGeom prst="rect">
            <a:avLst/>
          </a:prstGeom>
          <a:noFill/>
        </p:spPr>
        <p:txBody>
          <a:bodyPr wrap="none" rtlCol="0">
            <a:spAutoFit/>
          </a:bodyPr>
          <a:lstStyle/>
          <a:p>
            <a:r>
              <a:rPr lang="de-DE" sz="2400" dirty="0"/>
              <a:t>c) Die betroffene Person legt gemäß Artikel 21 Absatz 1 Widerspruch gegen die </a:t>
            </a:r>
          </a:p>
          <a:p>
            <a:r>
              <a:rPr lang="de-DE" sz="2400" dirty="0"/>
              <a:t>Verarbeitung ein und es liegen keine vorrangigen berechtigten Gründe für die </a:t>
            </a:r>
          </a:p>
          <a:p>
            <a:r>
              <a:rPr lang="de-DE" sz="2400" dirty="0"/>
              <a:t>Verarbeitung vor, oder die betroffene Person legt gemäß Artikel 21 Absatz 2 Widerspruch </a:t>
            </a:r>
          </a:p>
          <a:p>
            <a:r>
              <a:rPr lang="de-DE" sz="2400" dirty="0"/>
              <a:t>gegen die Verarbeitung ein.</a:t>
            </a:r>
          </a:p>
          <a:p>
            <a:r>
              <a:rPr lang="de-DE" sz="2400" dirty="0"/>
              <a:t> </a:t>
            </a:r>
          </a:p>
          <a:p>
            <a:r>
              <a:rPr lang="de-DE" sz="2400" dirty="0"/>
              <a:t>d) Die personenbezogenen Daten wurden unrechtmäßig verarbeitet.</a:t>
            </a:r>
          </a:p>
          <a:p>
            <a:r>
              <a:rPr lang="de-DE" sz="2400" dirty="0"/>
              <a:t> </a:t>
            </a:r>
          </a:p>
          <a:p>
            <a:r>
              <a:rPr lang="de-DE" sz="2400" dirty="0"/>
              <a:t>e) Die Löschung der personenbezogenen Daten ist zur Erfüllung einer rechtlichen </a:t>
            </a:r>
          </a:p>
          <a:p>
            <a:r>
              <a:rPr lang="de-DE" sz="2400" dirty="0"/>
              <a:t>Verpflichtung nach dem Unionsrecht oder dem Recht der Mitgliedstaaten erforderlich, </a:t>
            </a:r>
          </a:p>
          <a:p>
            <a:r>
              <a:rPr lang="de-DE" sz="2400" dirty="0"/>
              <a:t>dem der Verantwortliche unterliegt.</a:t>
            </a:r>
          </a:p>
          <a:p>
            <a:r>
              <a:rPr lang="de-DE" sz="2400" dirty="0"/>
              <a:t> </a:t>
            </a:r>
          </a:p>
          <a:p>
            <a:r>
              <a:rPr lang="de-DE" sz="2400" dirty="0"/>
              <a:t>f)Die personenbezogenen Daten wurden in Bezug auf angebotene Dienste der </a:t>
            </a:r>
          </a:p>
          <a:p>
            <a:r>
              <a:rPr lang="de-DE" sz="2400" dirty="0"/>
              <a:t>Informationsgesellschaft gemäß Artikel 8 Absatz 1 erhoben.</a:t>
            </a:r>
          </a:p>
          <a:p>
            <a:r>
              <a:rPr lang="de-DE" sz="2400" dirty="0"/>
              <a:t> </a:t>
            </a:r>
          </a:p>
        </p:txBody>
      </p:sp>
      <p:sp>
        <p:nvSpPr>
          <p:cNvPr id="3" name="Rechteck 2"/>
          <p:cNvSpPr/>
          <p:nvPr/>
        </p:nvSpPr>
        <p:spPr>
          <a:xfrm>
            <a:off x="2355050" y="0"/>
            <a:ext cx="7475829" cy="769441"/>
          </a:xfrm>
          <a:prstGeom prst="rect">
            <a:avLst/>
          </a:prstGeom>
        </p:spPr>
        <p:txBody>
          <a:bodyPr wrap="none">
            <a:spAutoFit/>
          </a:bodyPr>
          <a:lstStyle/>
          <a:p>
            <a:r>
              <a:rPr lang="de-AT" sz="4400" b="1" dirty="0"/>
              <a:t>Rechte der betroffenen Person </a:t>
            </a:r>
          </a:p>
        </p:txBody>
      </p:sp>
      <p:sp>
        <p:nvSpPr>
          <p:cNvPr id="4" name="Rechteck 3"/>
          <p:cNvSpPr/>
          <p:nvPr/>
        </p:nvSpPr>
        <p:spPr>
          <a:xfrm>
            <a:off x="420130" y="797477"/>
            <a:ext cx="11458444" cy="523220"/>
          </a:xfrm>
          <a:prstGeom prst="rect">
            <a:avLst/>
          </a:prstGeom>
        </p:spPr>
        <p:txBody>
          <a:bodyPr wrap="square">
            <a:spAutoFit/>
          </a:bodyPr>
          <a:lstStyle/>
          <a:p>
            <a:pPr algn="ctr"/>
            <a:r>
              <a:rPr lang="de-DE" sz="2800" dirty="0"/>
              <a:t>Recht auf Löschung („Recht auf </a:t>
            </a:r>
            <a:r>
              <a:rPr lang="de-DE" sz="2800" dirty="0" err="1"/>
              <a:t>Vergessenwerden</a:t>
            </a:r>
            <a:r>
              <a:rPr lang="de-DE" sz="2800" dirty="0"/>
              <a:t>“) (Artikel 17)</a:t>
            </a:r>
            <a:endParaRPr lang="de-AT" sz="2800" dirty="0"/>
          </a:p>
        </p:txBody>
      </p:sp>
    </p:spTree>
    <p:extLst>
      <p:ext uri="{BB962C8B-B14F-4D97-AF65-F5344CB8AC3E}">
        <p14:creationId xmlns:p14="http://schemas.microsoft.com/office/powerpoint/2010/main" val="62113677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031209" y="38495"/>
            <a:ext cx="6155659" cy="646331"/>
          </a:xfrm>
          <a:prstGeom prst="rect">
            <a:avLst/>
          </a:prstGeom>
        </p:spPr>
        <p:txBody>
          <a:bodyPr wrap="none">
            <a:spAutoFit/>
          </a:bodyPr>
          <a:lstStyle/>
          <a:p>
            <a:r>
              <a:rPr lang="de-AT" sz="3600" b="1" dirty="0"/>
              <a:t>Rechte der betroffenen Person </a:t>
            </a:r>
          </a:p>
        </p:txBody>
      </p:sp>
      <p:sp>
        <p:nvSpPr>
          <p:cNvPr id="3" name="Textfeld 2"/>
          <p:cNvSpPr txBox="1"/>
          <p:nvPr/>
        </p:nvSpPr>
        <p:spPr>
          <a:xfrm>
            <a:off x="234892" y="1364335"/>
            <a:ext cx="11566479" cy="523220"/>
          </a:xfrm>
          <a:prstGeom prst="rect">
            <a:avLst/>
          </a:prstGeom>
          <a:noFill/>
        </p:spPr>
        <p:txBody>
          <a:bodyPr wrap="square" rtlCol="0">
            <a:spAutoFit/>
          </a:bodyPr>
          <a:lstStyle/>
          <a:p>
            <a:pPr algn="ctr"/>
            <a:r>
              <a:rPr lang="de-DE" sz="2800" dirty="0"/>
              <a:t>Recht auf Einschränkung der Verarbeitung (Artikel 18)</a:t>
            </a:r>
          </a:p>
        </p:txBody>
      </p:sp>
      <p:sp>
        <p:nvSpPr>
          <p:cNvPr id="4" name="Textfeld 3"/>
          <p:cNvSpPr txBox="1"/>
          <p:nvPr/>
        </p:nvSpPr>
        <p:spPr>
          <a:xfrm>
            <a:off x="234892" y="2333685"/>
            <a:ext cx="30128019" cy="4524315"/>
          </a:xfrm>
          <a:prstGeom prst="rect">
            <a:avLst/>
          </a:prstGeom>
          <a:noFill/>
        </p:spPr>
        <p:txBody>
          <a:bodyPr wrap="square" rtlCol="0">
            <a:spAutoFit/>
          </a:bodyPr>
          <a:lstStyle/>
          <a:p>
            <a:r>
              <a:rPr lang="de-DE" sz="2400" dirty="0"/>
              <a:t>Die betroffene Person hat das Recht, von dem Verantwortlichen die Einschränkung der </a:t>
            </a:r>
          </a:p>
          <a:p>
            <a:r>
              <a:rPr lang="de-DE" sz="2400" dirty="0"/>
              <a:t>Verarbeitung zu verlangen, wenn eine der folgenden Voraussetzungen gegeben ist:</a:t>
            </a:r>
          </a:p>
          <a:p>
            <a:endParaRPr lang="de-DE" sz="2400" dirty="0"/>
          </a:p>
          <a:p>
            <a:pPr marL="457200" indent="-457200">
              <a:buAutoNum type="alphaLcParenR"/>
            </a:pPr>
            <a:r>
              <a:rPr lang="de-DE" sz="2400" dirty="0"/>
              <a:t>die Richtigkeit der personenbezogenen Daten von der betroffenen Person bestritten </a:t>
            </a:r>
          </a:p>
          <a:p>
            <a:r>
              <a:rPr lang="de-DE" sz="2400" dirty="0"/>
              <a:t>       wird, und zwar für eine Dauer, die es dem Verantwortlichen ermöglicht, die </a:t>
            </a:r>
          </a:p>
          <a:p>
            <a:r>
              <a:rPr lang="de-DE" sz="2400" dirty="0"/>
              <a:t>       Richtigkeit der personenbezogenen Daten zu überprüfen,</a:t>
            </a:r>
          </a:p>
          <a:p>
            <a:r>
              <a:rPr lang="de-DE" sz="2400" dirty="0"/>
              <a:t> </a:t>
            </a:r>
          </a:p>
          <a:p>
            <a:r>
              <a:rPr lang="de-DE" sz="2400" dirty="0"/>
              <a:t>b)  die Verarbeitung unrechtmäßig ist und die betroffene Person die Löschung der </a:t>
            </a:r>
          </a:p>
          <a:p>
            <a:r>
              <a:rPr lang="de-DE" sz="2400" dirty="0"/>
              <a:t>      personenbezogenen Daten ablehnt und stattdessen die Einschränkung der Nutzung </a:t>
            </a:r>
          </a:p>
          <a:p>
            <a:r>
              <a:rPr lang="de-DE" sz="2400" dirty="0"/>
              <a:t>      der personenbezogenen Daten verlangt;</a:t>
            </a:r>
          </a:p>
          <a:p>
            <a:r>
              <a:rPr lang="de-DE" sz="2400" dirty="0"/>
              <a:t> </a:t>
            </a:r>
          </a:p>
          <a:p>
            <a:r>
              <a:rPr lang="de-DE" sz="2400" dirty="0"/>
              <a:t> </a:t>
            </a:r>
          </a:p>
        </p:txBody>
      </p:sp>
      <p:sp>
        <p:nvSpPr>
          <p:cNvPr id="5" name="Rechteck 4"/>
          <p:cNvSpPr/>
          <p:nvPr/>
        </p:nvSpPr>
        <p:spPr>
          <a:xfrm>
            <a:off x="11111759" y="5836370"/>
            <a:ext cx="689612" cy="923330"/>
          </a:xfrm>
          <a:prstGeom prst="rect">
            <a:avLst/>
          </a:prstGeom>
          <a:noFill/>
        </p:spPr>
        <p:txBody>
          <a:bodyPr wrap="none" lIns="91440" tIns="45720" rIns="91440" bIns="45720">
            <a:spAutoFit/>
          </a:bodyPr>
          <a:lstStyle/>
          <a:p>
            <a:pPr algn="ctr"/>
            <a:r>
              <a:rPr lang="de-DE" sz="5400" b="1" cap="none" spc="0" dirty="0">
                <a:ln w="9525">
                  <a:solidFill>
                    <a:schemeClr val="bg1"/>
                  </a:solidFill>
                  <a:prstDash val="solid"/>
                </a:ln>
                <a:solidFill>
                  <a:schemeClr val="tx1"/>
                </a:solidFill>
                <a:effectLst>
                  <a:outerShdw blurRad="12700" dist="38100" dir="2700000" algn="tl" rotWithShape="0">
                    <a:schemeClr val="bg1">
                      <a:lumMod val="50000"/>
                    </a:schemeClr>
                  </a:outerShdw>
                </a:effectLst>
              </a:rPr>
              <a:t>%</a:t>
            </a:r>
          </a:p>
        </p:txBody>
      </p:sp>
    </p:spTree>
    <p:extLst>
      <p:ext uri="{BB962C8B-B14F-4D97-AF65-F5344CB8AC3E}">
        <p14:creationId xmlns:p14="http://schemas.microsoft.com/office/powerpoint/2010/main" val="148906892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30659" y="2683124"/>
            <a:ext cx="11738919" cy="2677656"/>
          </a:xfrm>
          <a:prstGeom prst="rect">
            <a:avLst/>
          </a:prstGeom>
        </p:spPr>
        <p:txBody>
          <a:bodyPr wrap="square">
            <a:spAutoFit/>
          </a:bodyPr>
          <a:lstStyle/>
          <a:p>
            <a:r>
              <a:rPr lang="de-DE" sz="2400" dirty="0"/>
              <a:t>c)  der Verantwortliche die personenbezogenen Daten für die Zwecke der Verarbeitung </a:t>
            </a:r>
          </a:p>
          <a:p>
            <a:r>
              <a:rPr lang="de-DE" sz="2400" dirty="0"/>
              <a:t>     nicht länger benötigt, die betroffene Person sie jedoch zur Geltendmachung, </a:t>
            </a:r>
          </a:p>
          <a:p>
            <a:r>
              <a:rPr lang="de-DE" sz="2400" dirty="0"/>
              <a:t>     Ausübung oder Verteidigung von Rechtsansprüchen benötigt, oder</a:t>
            </a:r>
          </a:p>
          <a:p>
            <a:r>
              <a:rPr lang="de-DE" sz="2400" dirty="0"/>
              <a:t> </a:t>
            </a:r>
          </a:p>
          <a:p>
            <a:r>
              <a:rPr lang="de-DE" sz="2400" dirty="0"/>
              <a:t>d) die betroffene Person Widerspruch gegen die Verarbeitung gemäß Artikel 21 Absatz 1 </a:t>
            </a:r>
          </a:p>
          <a:p>
            <a:r>
              <a:rPr lang="de-DE" sz="2400" dirty="0"/>
              <a:t>     eingelegt hat, solange noch nicht feststeht, ob die berechtigten Gründe des</a:t>
            </a:r>
          </a:p>
          <a:p>
            <a:r>
              <a:rPr lang="de-DE" sz="2400" dirty="0"/>
              <a:t>     Verantwortlichen gegenüber denen der betroffenen Person überwiegen.</a:t>
            </a:r>
          </a:p>
        </p:txBody>
      </p:sp>
      <p:sp>
        <p:nvSpPr>
          <p:cNvPr id="3" name="Rechteck 2"/>
          <p:cNvSpPr/>
          <p:nvPr/>
        </p:nvSpPr>
        <p:spPr>
          <a:xfrm>
            <a:off x="3018170" y="162062"/>
            <a:ext cx="6155659" cy="646331"/>
          </a:xfrm>
          <a:prstGeom prst="rect">
            <a:avLst/>
          </a:prstGeom>
        </p:spPr>
        <p:txBody>
          <a:bodyPr wrap="none">
            <a:spAutoFit/>
          </a:bodyPr>
          <a:lstStyle/>
          <a:p>
            <a:r>
              <a:rPr lang="de-AT" sz="3600" b="1" dirty="0"/>
              <a:t>Rechte der betroffenen Person </a:t>
            </a:r>
          </a:p>
        </p:txBody>
      </p:sp>
      <p:sp>
        <p:nvSpPr>
          <p:cNvPr id="4" name="Textfeld 3"/>
          <p:cNvSpPr txBox="1"/>
          <p:nvPr/>
        </p:nvSpPr>
        <p:spPr>
          <a:xfrm>
            <a:off x="230659" y="1212048"/>
            <a:ext cx="11738919" cy="523220"/>
          </a:xfrm>
          <a:prstGeom prst="rect">
            <a:avLst/>
          </a:prstGeom>
          <a:noFill/>
        </p:spPr>
        <p:txBody>
          <a:bodyPr wrap="square" rtlCol="0">
            <a:spAutoFit/>
          </a:bodyPr>
          <a:lstStyle/>
          <a:p>
            <a:pPr algn="ctr"/>
            <a:r>
              <a:rPr lang="de-DE" sz="2800" dirty="0"/>
              <a:t>Recht auf Einschränkung der Verarbeitung (Artikel 18)</a:t>
            </a:r>
          </a:p>
        </p:txBody>
      </p:sp>
    </p:spTree>
    <p:extLst>
      <p:ext uri="{BB962C8B-B14F-4D97-AF65-F5344CB8AC3E}">
        <p14:creationId xmlns:p14="http://schemas.microsoft.com/office/powerpoint/2010/main" val="30037126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23769" y="1342458"/>
            <a:ext cx="11451918" cy="1200329"/>
          </a:xfrm>
          <a:prstGeom prst="rect">
            <a:avLst/>
          </a:prstGeom>
          <a:noFill/>
        </p:spPr>
        <p:txBody>
          <a:bodyPr wrap="square" rtlCol="0">
            <a:spAutoFit/>
          </a:bodyPr>
          <a:lstStyle/>
          <a:p>
            <a:pPr algn="ctr"/>
            <a:r>
              <a:rPr lang="de-DE" sz="2400" dirty="0"/>
              <a:t>Mitteilungspflicht im Zusammenhang mit der Berichtigung oder Löschung </a:t>
            </a:r>
          </a:p>
          <a:p>
            <a:pPr algn="ctr"/>
            <a:r>
              <a:rPr lang="de-DE" sz="2400" dirty="0"/>
              <a:t>personenbezogener Daten oder der Einschränkung der Verarbeitung</a:t>
            </a:r>
          </a:p>
          <a:p>
            <a:pPr algn="ctr"/>
            <a:r>
              <a:rPr lang="de-DE" sz="2400" dirty="0"/>
              <a:t>(Artikel 19)</a:t>
            </a:r>
            <a:endParaRPr lang="de-AT" sz="2400" dirty="0"/>
          </a:p>
        </p:txBody>
      </p:sp>
      <p:sp>
        <p:nvSpPr>
          <p:cNvPr id="3" name="Rechteck 2"/>
          <p:cNvSpPr/>
          <p:nvPr/>
        </p:nvSpPr>
        <p:spPr>
          <a:xfrm>
            <a:off x="3039447" y="153824"/>
            <a:ext cx="6155659" cy="646331"/>
          </a:xfrm>
          <a:prstGeom prst="rect">
            <a:avLst/>
          </a:prstGeom>
        </p:spPr>
        <p:txBody>
          <a:bodyPr wrap="none">
            <a:spAutoFit/>
          </a:bodyPr>
          <a:lstStyle/>
          <a:p>
            <a:r>
              <a:rPr lang="de-AT" sz="3600" b="1" dirty="0"/>
              <a:t>Rechte der betroffenen Person </a:t>
            </a:r>
          </a:p>
        </p:txBody>
      </p:sp>
      <p:sp>
        <p:nvSpPr>
          <p:cNvPr id="4" name="Textfeld 3"/>
          <p:cNvSpPr txBox="1"/>
          <p:nvPr/>
        </p:nvSpPr>
        <p:spPr>
          <a:xfrm>
            <a:off x="323769" y="2971440"/>
            <a:ext cx="11451918" cy="2308324"/>
          </a:xfrm>
          <a:prstGeom prst="rect">
            <a:avLst/>
          </a:prstGeom>
          <a:noFill/>
        </p:spPr>
        <p:txBody>
          <a:bodyPr wrap="none" rtlCol="0">
            <a:spAutoFit/>
          </a:bodyPr>
          <a:lstStyle/>
          <a:p>
            <a:r>
              <a:rPr lang="de-DE" sz="2400" dirty="0"/>
              <a:t>Der Verantwortliche teilt allen Empfängern, denen personenbezogenen Daten offengelegt </a:t>
            </a:r>
          </a:p>
          <a:p>
            <a:r>
              <a:rPr lang="de-DE" sz="2400" dirty="0"/>
              <a:t>wurden, jede Berichtigung oder Löschung der personenbezogenen Daten oder eine </a:t>
            </a:r>
          </a:p>
          <a:p>
            <a:r>
              <a:rPr lang="de-DE" sz="2400" dirty="0"/>
              <a:t>Einschränkung der Verarbeitung nach Artikel 16, Artikel 17 Absatz 1 und Artikel 18 mit, </a:t>
            </a:r>
          </a:p>
          <a:p>
            <a:r>
              <a:rPr lang="de-DE" sz="2400" dirty="0"/>
              <a:t>es sei denn, dies erweist sich als unmöglich oder ist mit einem unverhältnismäßigen </a:t>
            </a:r>
          </a:p>
          <a:p>
            <a:r>
              <a:rPr lang="de-DE" sz="2400" dirty="0"/>
              <a:t>Aufwand verbunden. Der Verantwortliche unterrichtet die betroffene Person über diese </a:t>
            </a:r>
          </a:p>
          <a:p>
            <a:r>
              <a:rPr lang="de-DE" sz="2400" dirty="0"/>
              <a:t>Empfänger, wenn die betroffene Person dies verlangt.</a:t>
            </a:r>
            <a:endParaRPr lang="de-AT" sz="2400" dirty="0"/>
          </a:p>
        </p:txBody>
      </p:sp>
    </p:spTree>
    <p:extLst>
      <p:ext uri="{BB962C8B-B14F-4D97-AF65-F5344CB8AC3E}">
        <p14:creationId xmlns:p14="http://schemas.microsoft.com/office/powerpoint/2010/main" val="214660731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039447" y="153824"/>
            <a:ext cx="6155659" cy="646331"/>
          </a:xfrm>
          <a:prstGeom prst="rect">
            <a:avLst/>
          </a:prstGeom>
        </p:spPr>
        <p:txBody>
          <a:bodyPr wrap="none">
            <a:spAutoFit/>
          </a:bodyPr>
          <a:lstStyle/>
          <a:p>
            <a:r>
              <a:rPr lang="de-AT" sz="3600" b="1" dirty="0"/>
              <a:t>Rechte der betroffenen Person </a:t>
            </a:r>
          </a:p>
        </p:txBody>
      </p:sp>
      <p:sp>
        <p:nvSpPr>
          <p:cNvPr id="3" name="Textfeld 2"/>
          <p:cNvSpPr txBox="1"/>
          <p:nvPr/>
        </p:nvSpPr>
        <p:spPr>
          <a:xfrm>
            <a:off x="313037" y="800155"/>
            <a:ext cx="11582789" cy="523220"/>
          </a:xfrm>
          <a:prstGeom prst="rect">
            <a:avLst/>
          </a:prstGeom>
          <a:noFill/>
        </p:spPr>
        <p:txBody>
          <a:bodyPr wrap="square" rtlCol="0">
            <a:spAutoFit/>
          </a:bodyPr>
          <a:lstStyle/>
          <a:p>
            <a:pPr algn="ctr"/>
            <a:r>
              <a:rPr lang="de-AT" sz="2800" dirty="0"/>
              <a:t>Recht auf Datenübertragbarkeit</a:t>
            </a:r>
          </a:p>
        </p:txBody>
      </p:sp>
      <p:sp>
        <p:nvSpPr>
          <p:cNvPr id="4" name="Rechteck 3"/>
          <p:cNvSpPr/>
          <p:nvPr/>
        </p:nvSpPr>
        <p:spPr>
          <a:xfrm>
            <a:off x="313037" y="1323375"/>
            <a:ext cx="11409405" cy="5355312"/>
          </a:xfrm>
          <a:prstGeom prst="rect">
            <a:avLst/>
          </a:prstGeom>
        </p:spPr>
        <p:txBody>
          <a:bodyPr wrap="square">
            <a:spAutoFit/>
          </a:bodyPr>
          <a:lstStyle/>
          <a:p>
            <a:r>
              <a:rPr lang="de-DE" dirty="0"/>
              <a:t>Die betroffene Person hat das Recht, die sie betreffenden personenbezogenen Daten, die sie einem Verantwortlichen bereitgestellt hat, in einem strukturierten, gängigen und maschinenlesbaren Format zu erhalten, und sie hat das Recht, diese Daten einem anderen Verantwortlichen ohne Behinderung durch den Verantwortlichen, dem die personenbezogenen Daten bereitgestellt wurden, zu übermitteln, sofern</a:t>
            </a:r>
          </a:p>
          <a:p>
            <a:endParaRPr lang="de-DE" dirty="0"/>
          </a:p>
          <a:p>
            <a:r>
              <a:rPr lang="de-DE" dirty="0"/>
              <a:t>a) die Verarbeitung auf einer Einwilligung gemäß Artikel 6 Absatz 1 Buchstabe a oder Artikel 9 Absatz 2 Buchstabe a oder auf einem Vertrag gemäß Artikel 6 Absatz 1 Buchstabe b beruht und</a:t>
            </a:r>
          </a:p>
          <a:p>
            <a:r>
              <a:rPr lang="de-DE" dirty="0"/>
              <a:t> </a:t>
            </a:r>
          </a:p>
          <a:p>
            <a:r>
              <a:rPr lang="de-DE" dirty="0"/>
              <a:t>b) die Verarbeitung mithilfe automatisierter Verfahren erfolgt.</a:t>
            </a:r>
          </a:p>
          <a:p>
            <a:r>
              <a:rPr lang="de-DE" dirty="0"/>
              <a:t> </a:t>
            </a:r>
          </a:p>
          <a:p>
            <a:r>
              <a:rPr lang="de-DE" dirty="0"/>
              <a:t>Bei der Ausübung ihres Rechts auf Datenübertragbarkeit gemäß Absatz 1 hat die betroffene Person das Recht, zu erwirken, dass die personenbezogenen Daten direkt von einem Verantwortlichen einem anderen Verantwortlichen übermittelt werden, soweit dies technisch machbar ist.</a:t>
            </a:r>
          </a:p>
          <a:p>
            <a:endParaRPr lang="de-DE" dirty="0"/>
          </a:p>
          <a:p>
            <a:r>
              <a:rPr lang="de-DE" dirty="0"/>
              <a:t>Die Ausübung des Rechts nach Absatz 1 des vorliegenden Artikels lässt Artikel 17 unberührt. Dieses Recht gilt nicht für eine Verarbeitung, die für die Wahrnehmung einer Aufgabe erforderlich ist, die im öffentlichen Interesse liegt oder in Ausübung öffentlicher Gewalt erfolgt, die dem Verantwortlichen übertragen wurde.</a:t>
            </a:r>
          </a:p>
          <a:p>
            <a:endParaRPr lang="de-DE" dirty="0"/>
          </a:p>
          <a:p>
            <a:r>
              <a:rPr lang="de-DE" dirty="0"/>
              <a:t>Das Recht gemäß Absatz 2 darf die Rechte und Freiheiten anderer Personen nicht beeinträchtigen.</a:t>
            </a:r>
          </a:p>
        </p:txBody>
      </p:sp>
    </p:spTree>
    <p:extLst>
      <p:ext uri="{BB962C8B-B14F-4D97-AF65-F5344CB8AC3E}">
        <p14:creationId xmlns:p14="http://schemas.microsoft.com/office/powerpoint/2010/main" val="399726726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039447" y="153824"/>
            <a:ext cx="6155659" cy="646331"/>
          </a:xfrm>
          <a:prstGeom prst="rect">
            <a:avLst/>
          </a:prstGeom>
        </p:spPr>
        <p:txBody>
          <a:bodyPr wrap="none">
            <a:spAutoFit/>
          </a:bodyPr>
          <a:lstStyle/>
          <a:p>
            <a:r>
              <a:rPr lang="de-AT" sz="3600" b="1" dirty="0"/>
              <a:t>Rechte der betroffenen Person </a:t>
            </a:r>
          </a:p>
        </p:txBody>
      </p:sp>
      <p:sp>
        <p:nvSpPr>
          <p:cNvPr id="3" name="Rechteck 2"/>
          <p:cNvSpPr/>
          <p:nvPr/>
        </p:nvSpPr>
        <p:spPr>
          <a:xfrm>
            <a:off x="582130" y="904788"/>
            <a:ext cx="11129319" cy="523220"/>
          </a:xfrm>
          <a:prstGeom prst="rect">
            <a:avLst/>
          </a:prstGeom>
        </p:spPr>
        <p:txBody>
          <a:bodyPr wrap="square">
            <a:spAutoFit/>
          </a:bodyPr>
          <a:lstStyle/>
          <a:p>
            <a:pPr algn="ctr"/>
            <a:r>
              <a:rPr lang="de-AT" sz="2800" dirty="0"/>
              <a:t>Widerspruchsrecht</a:t>
            </a:r>
          </a:p>
        </p:txBody>
      </p:sp>
      <p:sp>
        <p:nvSpPr>
          <p:cNvPr id="4" name="Rechteck 3"/>
          <p:cNvSpPr/>
          <p:nvPr/>
        </p:nvSpPr>
        <p:spPr>
          <a:xfrm>
            <a:off x="582131" y="1532641"/>
            <a:ext cx="11129319" cy="4893647"/>
          </a:xfrm>
          <a:prstGeom prst="rect">
            <a:avLst/>
          </a:prstGeom>
        </p:spPr>
        <p:txBody>
          <a:bodyPr wrap="square">
            <a:spAutoFit/>
          </a:bodyPr>
          <a:lstStyle/>
          <a:p>
            <a:r>
              <a:rPr lang="de-DE" sz="2400" dirty="0"/>
              <a:t>Die betroffene Person hat das Recht, aus Gründen, die sich aus ihrer besonderen Situation ergeben, jederzeit gegen die Verarbeitung sie betreffender personenbezogener Daten, die aufgrund von Artikel 6 Absatz 1 Buchstaben e oder f erfolgt, Widerspruch einzulegen; dies gilt auch für ein auf diese Bestimmungen gestütztes </a:t>
            </a:r>
            <a:r>
              <a:rPr lang="de-DE" sz="2400" dirty="0" err="1"/>
              <a:t>Profiling</a:t>
            </a:r>
            <a:r>
              <a:rPr lang="de-DE" sz="2400" dirty="0"/>
              <a:t>. Der Verantwortliche verarbeitet die personenbezogenen Daten nicht mehr, es sei denn, er kann zwingende schutzwürdige Gründe für die Verarbeitung nachweisen, die die Interessen, Rechte und Freiheiten der betroffenen Person überwiegen, oder die Verarbeitung dient der Geltendmachung, Ausübung oder Verteidigung von Rechtsansprüchen.</a:t>
            </a:r>
          </a:p>
          <a:p>
            <a:r>
              <a:rPr lang="de-DE" sz="2400" dirty="0"/>
              <a:t>Die betroffene Person muss spätestens zum Zeitpunkt der ersten Kommunikation mit ihr ausdrücklich auf das in den Absätzen 1 und 2 genannte Recht hingewiesen werden; dieser Hinweis hat in einer verständlichen und von anderen Informationen getrennten Form zu erfolgen.</a:t>
            </a:r>
            <a:endParaRPr lang="de-AT" sz="2400" dirty="0"/>
          </a:p>
        </p:txBody>
      </p:sp>
    </p:spTree>
    <p:extLst>
      <p:ext uri="{BB962C8B-B14F-4D97-AF65-F5344CB8AC3E}">
        <p14:creationId xmlns:p14="http://schemas.microsoft.com/office/powerpoint/2010/main" val="34620118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314960" y="497840"/>
            <a:ext cx="11592560" cy="5509200"/>
          </a:xfrm>
          <a:prstGeom prst="rect">
            <a:avLst/>
          </a:prstGeom>
          <a:noFill/>
        </p:spPr>
        <p:txBody>
          <a:bodyPr wrap="square" rtlCol="0">
            <a:spAutoFit/>
          </a:bodyPr>
          <a:lstStyle/>
          <a:p>
            <a:r>
              <a:rPr lang="de-DE" dirty="0"/>
              <a:t> </a:t>
            </a:r>
            <a:r>
              <a:rPr lang="de-DE" sz="4400" dirty="0"/>
              <a:t>Die europäische Datenschutz-Grundverordnung (DSGVO) regelt die zentralen Begriffe und die wichtigsten Prinzipien des Datenschutzrechts sowie die Rechte des Betroffenen. Es sieht Datensicherheitsmaßnahmen, Dokumentations- und Informationsvorschriften ebenso wie eine Datenschutz-Folgeabschätzung vor.</a:t>
            </a:r>
          </a:p>
          <a:p>
            <a:endParaRPr lang="de-DE" sz="4400" dirty="0"/>
          </a:p>
        </p:txBody>
      </p:sp>
    </p:spTree>
    <p:extLst>
      <p:ext uri="{BB962C8B-B14F-4D97-AF65-F5344CB8AC3E}">
        <p14:creationId xmlns:p14="http://schemas.microsoft.com/office/powerpoint/2010/main" val="372990536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3039447" y="153824"/>
            <a:ext cx="6155659" cy="646331"/>
          </a:xfrm>
          <a:prstGeom prst="rect">
            <a:avLst/>
          </a:prstGeom>
        </p:spPr>
        <p:txBody>
          <a:bodyPr wrap="none">
            <a:spAutoFit/>
          </a:bodyPr>
          <a:lstStyle/>
          <a:p>
            <a:r>
              <a:rPr lang="de-AT" sz="3600" b="1" dirty="0"/>
              <a:t>Rechte der betroffenen Person </a:t>
            </a:r>
          </a:p>
        </p:txBody>
      </p:sp>
      <p:sp>
        <p:nvSpPr>
          <p:cNvPr id="3" name="Rechteck 2"/>
          <p:cNvSpPr/>
          <p:nvPr/>
        </p:nvSpPr>
        <p:spPr>
          <a:xfrm>
            <a:off x="502193" y="1349632"/>
            <a:ext cx="11137872" cy="584775"/>
          </a:xfrm>
          <a:prstGeom prst="rect">
            <a:avLst/>
          </a:prstGeom>
        </p:spPr>
        <p:txBody>
          <a:bodyPr wrap="square">
            <a:spAutoFit/>
          </a:bodyPr>
          <a:lstStyle/>
          <a:p>
            <a:pPr algn="ctr"/>
            <a:r>
              <a:rPr lang="de-AT" sz="3200" dirty="0"/>
              <a:t>Beschränkungen</a:t>
            </a:r>
          </a:p>
        </p:txBody>
      </p:sp>
      <p:sp>
        <p:nvSpPr>
          <p:cNvPr id="4" name="Rechteck 3"/>
          <p:cNvSpPr/>
          <p:nvPr/>
        </p:nvSpPr>
        <p:spPr>
          <a:xfrm>
            <a:off x="461319" y="2724312"/>
            <a:ext cx="11178746" cy="3046988"/>
          </a:xfrm>
          <a:prstGeom prst="rect">
            <a:avLst/>
          </a:prstGeom>
        </p:spPr>
        <p:txBody>
          <a:bodyPr wrap="square">
            <a:spAutoFit/>
          </a:bodyPr>
          <a:lstStyle/>
          <a:p>
            <a:r>
              <a:rPr lang="de-DE" sz="2400" dirty="0"/>
              <a:t> Durch Rechtsvorschriften der Union oder der Mitgliedstaaten, denen der Verantwortliche oder der </a:t>
            </a:r>
            <a:r>
              <a:rPr lang="de-DE" sz="2400" dirty="0" err="1"/>
              <a:t>Auftragsverarbeiter</a:t>
            </a:r>
            <a:r>
              <a:rPr lang="de-DE" sz="2400" dirty="0"/>
              <a:t> unterliegt, können die Pflichten und Rechte gemäß den Artikeln 12 bis 22 und Artikel 34 sowie Artikel 5, insofern dessen Bestimmungen den in den Artikeln 12 bis 22 vorgesehenen Rechten und Pflichten entsprechen, im Wege von Gesetzgebungsmaßnahmen beschränkt werden, sofern eine solche Beschränkung den Wesensgehalt der Grundrechte und Grundfreiheiten achtet und in einer demokratischen Gesellschaft eine notwendige und verhältnismäßige Maßnahme darstellt</a:t>
            </a:r>
            <a:endParaRPr lang="de-AT" sz="2400" dirty="0"/>
          </a:p>
        </p:txBody>
      </p:sp>
    </p:spTree>
    <p:extLst>
      <p:ext uri="{BB962C8B-B14F-4D97-AF65-F5344CB8AC3E}">
        <p14:creationId xmlns:p14="http://schemas.microsoft.com/office/powerpoint/2010/main" val="704743486"/>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343792"/>
          </a:xfrm>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838200" y="708918"/>
            <a:ext cx="10515600" cy="5458753"/>
          </a:xfrm>
        </p:spPr>
        <p:txBody>
          <a:bodyPr>
            <a:normAutofit lnSpcReduction="10000"/>
          </a:bodyPr>
          <a:lstStyle/>
          <a:p>
            <a:pPr marL="0" indent="0" algn="ctr">
              <a:buNone/>
            </a:pPr>
            <a:r>
              <a:rPr lang="de-DE" sz="3600" b="1" dirty="0"/>
              <a:t>Kind (Art 8 </a:t>
            </a:r>
            <a:r>
              <a:rPr lang="de-DE" sz="3600" b="1" dirty="0" err="1"/>
              <a:t>Abs</a:t>
            </a:r>
            <a:r>
              <a:rPr lang="de-DE" sz="3600" b="1" dirty="0"/>
              <a:t> 1)</a:t>
            </a:r>
          </a:p>
          <a:p>
            <a:pPr marL="0" indent="0" algn="ctr">
              <a:buNone/>
            </a:pPr>
            <a:endParaRPr lang="de-DE" sz="3600" b="1" dirty="0"/>
          </a:p>
          <a:p>
            <a:pPr marL="0" indent="0">
              <a:buNone/>
            </a:pPr>
            <a:r>
              <a:rPr lang="de-DE" sz="3200" dirty="0"/>
              <a:t>Für die Rechtmäßigkeit der Einwilligung eines Kindes bei einem Angebot von Diensten der Informationsgesellschaft legt die DSGVO eine Altersgrenze von 16 Jahren fest.</a:t>
            </a:r>
          </a:p>
          <a:p>
            <a:pPr marL="0" indent="0">
              <a:buNone/>
            </a:pPr>
            <a:endParaRPr lang="de-DE" sz="3200" dirty="0"/>
          </a:p>
          <a:p>
            <a:pPr marL="0" indent="0">
              <a:buNone/>
            </a:pPr>
            <a:r>
              <a:rPr lang="de-DE" sz="3200" dirty="0"/>
              <a:t>Die EU-Mitgliedstaaten können aber niedrigere Altersgrenzen vorsehen, allerdings nicht unter das vollendete 13. Lebensjahr. </a:t>
            </a:r>
            <a:r>
              <a:rPr lang="de-DE" sz="3200" b="1" dirty="0"/>
              <a:t>Das österreichische Datenschutzgesetz (DSG) </a:t>
            </a:r>
            <a:r>
              <a:rPr lang="de-DE" sz="3200" b="1" dirty="0" err="1"/>
              <a:t>i.d.F</a:t>
            </a:r>
            <a:r>
              <a:rPr lang="de-DE" sz="3200" b="1" dirty="0"/>
              <a:t>. des Datenschutz-Anpassungsgesetzes 2018 setzt diese Altersgrenze mit dem vollendeten 14. Lebensjahr fest.</a:t>
            </a:r>
          </a:p>
          <a:p>
            <a:pPr marL="0" indent="0">
              <a:buNone/>
            </a:pPr>
            <a:endParaRPr lang="de-AT" dirty="0"/>
          </a:p>
        </p:txBody>
      </p:sp>
    </p:spTree>
    <p:extLst>
      <p:ext uri="{BB962C8B-B14F-4D97-AF65-F5344CB8AC3E}">
        <p14:creationId xmlns:p14="http://schemas.microsoft.com/office/powerpoint/2010/main" val="21241335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584960" y="111760"/>
            <a:ext cx="8890000" cy="769441"/>
          </a:xfrm>
          <a:prstGeom prst="rect">
            <a:avLst/>
          </a:prstGeom>
          <a:noFill/>
        </p:spPr>
        <p:txBody>
          <a:bodyPr wrap="square" rtlCol="0">
            <a:spAutoFit/>
          </a:bodyPr>
          <a:lstStyle/>
          <a:p>
            <a:pPr algn="ctr"/>
            <a:r>
              <a:rPr lang="de-AT" sz="4400" b="1" dirty="0"/>
              <a:t>Datenschutzrechtliche Grundsätze </a:t>
            </a:r>
          </a:p>
        </p:txBody>
      </p:sp>
      <p:sp>
        <p:nvSpPr>
          <p:cNvPr id="3" name="Textfeld 2"/>
          <p:cNvSpPr txBox="1"/>
          <p:nvPr/>
        </p:nvSpPr>
        <p:spPr>
          <a:xfrm>
            <a:off x="1584960" y="1074241"/>
            <a:ext cx="9265920" cy="5016758"/>
          </a:xfrm>
          <a:prstGeom prst="rect">
            <a:avLst/>
          </a:prstGeom>
          <a:noFill/>
        </p:spPr>
        <p:txBody>
          <a:bodyPr wrap="square" rtlCol="0">
            <a:spAutoFit/>
          </a:bodyPr>
          <a:lstStyle/>
          <a:p>
            <a:r>
              <a:rPr lang="de-DE" sz="3200" dirty="0"/>
              <a:t>Die wichtigsten datenschutzrechtlichen Grundsätze sind: </a:t>
            </a:r>
          </a:p>
          <a:p>
            <a:pPr marL="457200" indent="-457200">
              <a:buFont typeface="Arial" panose="020B0604020202020204" pitchFamily="34" charset="0"/>
              <a:buChar char="•"/>
            </a:pPr>
            <a:r>
              <a:rPr lang="de-DE" sz="3200" dirty="0"/>
              <a:t>Verarbeitung nach Treu und Glauben,</a:t>
            </a:r>
          </a:p>
          <a:p>
            <a:pPr marL="457200" indent="-457200">
              <a:buFont typeface="Arial" panose="020B0604020202020204" pitchFamily="34" charset="0"/>
              <a:buChar char="•"/>
            </a:pPr>
            <a:r>
              <a:rPr lang="de-DE" sz="3200" dirty="0"/>
              <a:t>Transparenz </a:t>
            </a:r>
          </a:p>
          <a:p>
            <a:pPr marL="457200" indent="-457200">
              <a:buFont typeface="Arial" panose="020B0604020202020204" pitchFamily="34" charset="0"/>
              <a:buChar char="•"/>
            </a:pPr>
            <a:r>
              <a:rPr lang="de-DE" sz="3200" dirty="0"/>
              <a:t>Zweckbindung </a:t>
            </a:r>
          </a:p>
          <a:p>
            <a:pPr marL="457200" indent="-457200">
              <a:buFont typeface="Arial" panose="020B0604020202020204" pitchFamily="34" charset="0"/>
              <a:buChar char="•"/>
            </a:pPr>
            <a:r>
              <a:rPr lang="de-DE" sz="3200" dirty="0"/>
              <a:t>Datenminimierung und Speicherbegrenzung („Verhältnismäßigkeit“) </a:t>
            </a:r>
          </a:p>
          <a:p>
            <a:pPr marL="457200" indent="-457200">
              <a:buFont typeface="Arial" panose="020B0604020202020204" pitchFamily="34" charset="0"/>
              <a:buChar char="•"/>
            </a:pPr>
            <a:r>
              <a:rPr lang="de-DE" sz="3200" dirty="0"/>
              <a:t>Richtigkeit </a:t>
            </a:r>
          </a:p>
          <a:p>
            <a:pPr marL="457200" indent="-457200">
              <a:buFont typeface="Arial" panose="020B0604020202020204" pitchFamily="34" charset="0"/>
              <a:buChar char="•"/>
            </a:pPr>
            <a:r>
              <a:rPr lang="de-DE" sz="3200" dirty="0"/>
              <a:t>Integrität und Vertraulichkeit </a:t>
            </a:r>
          </a:p>
          <a:p>
            <a:pPr marL="457200" indent="-457200">
              <a:buFont typeface="Arial" panose="020B0604020202020204" pitchFamily="34" charset="0"/>
              <a:buChar char="•"/>
            </a:pPr>
            <a:r>
              <a:rPr lang="de-DE" sz="3200" dirty="0"/>
              <a:t>Rechenschaftspflicht </a:t>
            </a:r>
            <a:endParaRPr lang="de-AT" sz="3200" dirty="0"/>
          </a:p>
        </p:txBody>
      </p:sp>
    </p:spTree>
    <p:extLst>
      <p:ext uri="{BB962C8B-B14F-4D97-AF65-F5344CB8AC3E}">
        <p14:creationId xmlns:p14="http://schemas.microsoft.com/office/powerpoint/2010/main" val="1416534001"/>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18160" y="1595120"/>
            <a:ext cx="11176000" cy="4832092"/>
          </a:xfrm>
          <a:prstGeom prst="rect">
            <a:avLst/>
          </a:prstGeom>
          <a:noFill/>
        </p:spPr>
        <p:txBody>
          <a:bodyPr wrap="square" rtlCol="0">
            <a:spAutoFit/>
          </a:bodyPr>
          <a:lstStyle/>
          <a:p>
            <a:r>
              <a:rPr lang="de-DE" sz="4400" b="1" dirty="0"/>
              <a:t>Treu und Glaube </a:t>
            </a:r>
            <a:r>
              <a:rPr lang="de-DE" sz="4400" dirty="0"/>
              <a:t>bezieht sich neben der allgemeinen Vorgabe, personenbezogene Daten nur rechtmäßig zu verwenden, vor allem darauf, dass der/die Betroffene, in Hinblick auf die Datenverarbeitung oder aber das Bestehen und die Durchsetzbarkeit ihrer  Rechte, nicht irregeführt oder im Unklaren gelassen werden. </a:t>
            </a:r>
            <a:endParaRPr lang="de-AT" sz="4400" dirty="0"/>
          </a:p>
        </p:txBody>
      </p:sp>
      <p:sp>
        <p:nvSpPr>
          <p:cNvPr id="3" name="Textfeld 2"/>
          <p:cNvSpPr txBox="1"/>
          <p:nvPr/>
        </p:nvSpPr>
        <p:spPr>
          <a:xfrm>
            <a:off x="1285240" y="162560"/>
            <a:ext cx="9641840" cy="769441"/>
          </a:xfrm>
          <a:prstGeom prst="rect">
            <a:avLst/>
          </a:prstGeom>
          <a:noFill/>
        </p:spPr>
        <p:txBody>
          <a:bodyPr wrap="square" rtlCol="0">
            <a:spAutoFit/>
          </a:bodyPr>
          <a:lstStyle/>
          <a:p>
            <a:pPr algn="ctr"/>
            <a:r>
              <a:rPr lang="de-AT" sz="4400" b="1" dirty="0"/>
              <a:t>Datenschutzrechtliche Grundsätze </a:t>
            </a:r>
          </a:p>
        </p:txBody>
      </p:sp>
    </p:spTree>
    <p:extLst>
      <p:ext uri="{BB962C8B-B14F-4D97-AF65-F5344CB8AC3E}">
        <p14:creationId xmlns:p14="http://schemas.microsoft.com/office/powerpoint/2010/main" val="263874950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995680" y="2072640"/>
            <a:ext cx="10759440" cy="3477875"/>
          </a:xfrm>
          <a:prstGeom prst="rect">
            <a:avLst/>
          </a:prstGeom>
          <a:noFill/>
        </p:spPr>
        <p:txBody>
          <a:bodyPr wrap="square" rtlCol="0">
            <a:spAutoFit/>
          </a:bodyPr>
          <a:lstStyle/>
          <a:p>
            <a:r>
              <a:rPr lang="de-DE" sz="4400" dirty="0"/>
              <a:t>Treu und Glaube wird durch die Umsetzung von Informations- und Dokumentationspflichten ebenso wie durch geeignete technische und organisatorische Maßnahmen erfüllt. </a:t>
            </a:r>
          </a:p>
        </p:txBody>
      </p:sp>
      <p:sp>
        <p:nvSpPr>
          <p:cNvPr id="3" name="Textfeld 2"/>
          <p:cNvSpPr txBox="1"/>
          <p:nvPr/>
        </p:nvSpPr>
        <p:spPr>
          <a:xfrm>
            <a:off x="1188720" y="457200"/>
            <a:ext cx="10373360" cy="769441"/>
          </a:xfrm>
          <a:prstGeom prst="rect">
            <a:avLst/>
          </a:prstGeom>
          <a:noFill/>
        </p:spPr>
        <p:txBody>
          <a:bodyPr wrap="square" rtlCol="0">
            <a:spAutoFit/>
          </a:bodyPr>
          <a:lstStyle/>
          <a:p>
            <a:pPr algn="ctr"/>
            <a:r>
              <a:rPr lang="de-AT" sz="4400" b="1" dirty="0"/>
              <a:t>Datenschutzrechtliche Grundsätze </a:t>
            </a:r>
          </a:p>
        </p:txBody>
      </p:sp>
    </p:spTree>
    <p:extLst>
      <p:ext uri="{BB962C8B-B14F-4D97-AF65-F5344CB8AC3E}">
        <p14:creationId xmlns:p14="http://schemas.microsoft.com/office/powerpoint/2010/main" val="134485553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686560" y="355600"/>
            <a:ext cx="9001760" cy="769441"/>
          </a:xfrm>
          <a:prstGeom prst="rect">
            <a:avLst/>
          </a:prstGeom>
          <a:noFill/>
        </p:spPr>
        <p:txBody>
          <a:bodyPr wrap="square" rtlCol="0">
            <a:spAutoFit/>
          </a:bodyPr>
          <a:lstStyle/>
          <a:p>
            <a:pPr algn="ctr"/>
            <a:r>
              <a:rPr lang="de-AT" sz="4400" b="1" dirty="0"/>
              <a:t>Datenschutzrechtliche Grundsätze </a:t>
            </a:r>
          </a:p>
        </p:txBody>
      </p:sp>
      <p:sp>
        <p:nvSpPr>
          <p:cNvPr id="3" name="Textfeld 2"/>
          <p:cNvSpPr txBox="1"/>
          <p:nvPr/>
        </p:nvSpPr>
        <p:spPr>
          <a:xfrm>
            <a:off x="609600" y="1910080"/>
            <a:ext cx="11155680" cy="4154984"/>
          </a:xfrm>
          <a:prstGeom prst="rect">
            <a:avLst/>
          </a:prstGeom>
          <a:noFill/>
        </p:spPr>
        <p:txBody>
          <a:bodyPr wrap="square" rtlCol="0">
            <a:spAutoFit/>
          </a:bodyPr>
          <a:lstStyle/>
          <a:p>
            <a:r>
              <a:rPr lang="de-DE" sz="4400" dirty="0"/>
              <a:t>Die neue DSGVO betont auch die </a:t>
            </a:r>
            <a:r>
              <a:rPr lang="de-DE" sz="4400" b="1" dirty="0"/>
              <a:t>Transparenz</a:t>
            </a:r>
            <a:r>
              <a:rPr lang="de-DE" sz="4400" dirty="0"/>
              <a:t> als wichtigen Grundsatz des Datenschutzrechts. Die betroffenen Personen müssen in diesem Sinne etwa von den Verantwortlichen über die Verarbeitung und deren Zwecke informiert werden (Art 12 ff DSGVO).</a:t>
            </a:r>
            <a:endParaRPr lang="de-AT" sz="4400" dirty="0"/>
          </a:p>
        </p:txBody>
      </p:sp>
    </p:spTree>
    <p:extLst>
      <p:ext uri="{BB962C8B-B14F-4D97-AF65-F5344CB8AC3E}">
        <p14:creationId xmlns:p14="http://schemas.microsoft.com/office/powerpoint/2010/main" val="405927159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a:stretch>
            <a:fillRect/>
          </a:stretch>
        </p:blipFill>
        <p:spPr>
          <a:xfrm>
            <a:off x="1449442" y="62890"/>
            <a:ext cx="8998476" cy="1176630"/>
          </a:xfrm>
          <a:prstGeom prst="rect">
            <a:avLst/>
          </a:prstGeom>
        </p:spPr>
      </p:pic>
      <p:sp>
        <p:nvSpPr>
          <p:cNvPr id="4" name="Textfeld 3"/>
          <p:cNvSpPr txBox="1"/>
          <p:nvPr/>
        </p:nvSpPr>
        <p:spPr>
          <a:xfrm>
            <a:off x="335280" y="1036320"/>
            <a:ext cx="11623040" cy="5632311"/>
          </a:xfrm>
          <a:prstGeom prst="rect">
            <a:avLst/>
          </a:prstGeom>
          <a:noFill/>
        </p:spPr>
        <p:txBody>
          <a:bodyPr wrap="square" rtlCol="0">
            <a:spAutoFit/>
          </a:bodyPr>
          <a:lstStyle/>
          <a:p>
            <a:r>
              <a:rPr lang="de-DE" sz="4000" b="1" dirty="0"/>
              <a:t>Zweckbindung</a:t>
            </a:r>
            <a:r>
              <a:rPr lang="de-DE" sz="4000" dirty="0"/>
              <a:t> ist ein fundamentaler Grundsatz des Datenschutzrechts. Dieser besagt, dass personen-bezogene Daten nur „für festgelegte, eindeutige und legitime Zwecke erhoben werden dürfen und nicht in einer mit diesen Zwecken nicht zu vereinbarenden Weise weiterverarbeitet werden“ dürfen (Art 5 </a:t>
            </a:r>
            <a:r>
              <a:rPr lang="de-DE" sz="4000" dirty="0" err="1"/>
              <a:t>Abs</a:t>
            </a:r>
            <a:r>
              <a:rPr lang="de-DE" sz="4000" dirty="0"/>
              <a:t> 1 Z 2 DSGVO). Es ist also unzulässig, die für einen Zweck verwendeten Daten für einen anderen Zweck zu verwenden, nur weil sie bereits gespeichert sind.</a:t>
            </a:r>
            <a:endParaRPr lang="de-AT" sz="4000" dirty="0"/>
          </a:p>
        </p:txBody>
      </p:sp>
    </p:spTree>
    <p:extLst>
      <p:ext uri="{BB962C8B-B14F-4D97-AF65-F5344CB8AC3E}">
        <p14:creationId xmlns:p14="http://schemas.microsoft.com/office/powerpoint/2010/main" val="97388786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67360" y="1910080"/>
            <a:ext cx="11541760" cy="4154984"/>
          </a:xfrm>
          <a:prstGeom prst="rect">
            <a:avLst/>
          </a:prstGeom>
          <a:noFill/>
        </p:spPr>
        <p:txBody>
          <a:bodyPr wrap="square" rtlCol="0">
            <a:spAutoFit/>
          </a:bodyPr>
          <a:lstStyle/>
          <a:p>
            <a:r>
              <a:rPr lang="de-DE" sz="4400" dirty="0"/>
              <a:t>Für den anderen Zweck muss die Voraussetzung für die Datenverarbeitung eigenständig vorliegen. Mit der Zweckbindung geht auch die Begrenzung des Datenumfangs, die Richtigkeit und Aktualität </a:t>
            </a:r>
          </a:p>
          <a:p>
            <a:r>
              <a:rPr lang="de-DE" sz="4400" dirty="0"/>
              <a:t>der Daten sowie die zeitliche Begrenzung in Hinblick auf die Zweckerfüllung einher. </a:t>
            </a:r>
            <a:endParaRPr lang="de-AT" sz="4400" dirty="0"/>
          </a:p>
        </p:txBody>
      </p:sp>
      <p:pic>
        <p:nvPicPr>
          <p:cNvPr id="3" name="Grafik 2"/>
          <p:cNvPicPr>
            <a:picLocks noChangeAspect="1"/>
          </p:cNvPicPr>
          <p:nvPr/>
        </p:nvPicPr>
        <p:blipFill>
          <a:blip r:embed="rId2"/>
          <a:stretch>
            <a:fillRect/>
          </a:stretch>
        </p:blipFill>
        <p:spPr>
          <a:xfrm>
            <a:off x="1449442" y="62890"/>
            <a:ext cx="8998476" cy="1176630"/>
          </a:xfrm>
          <a:prstGeom prst="rect">
            <a:avLst/>
          </a:prstGeom>
        </p:spPr>
      </p:pic>
    </p:spTree>
    <p:extLst>
      <p:ext uri="{BB962C8B-B14F-4D97-AF65-F5344CB8AC3E}">
        <p14:creationId xmlns:p14="http://schemas.microsoft.com/office/powerpoint/2010/main" val="218940028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74320" y="1330960"/>
            <a:ext cx="11582400" cy="5016758"/>
          </a:xfrm>
          <a:prstGeom prst="rect">
            <a:avLst/>
          </a:prstGeom>
          <a:noFill/>
        </p:spPr>
        <p:txBody>
          <a:bodyPr wrap="square" rtlCol="0">
            <a:spAutoFit/>
          </a:bodyPr>
          <a:lstStyle/>
          <a:p>
            <a:r>
              <a:rPr lang="de-AT" sz="4000" b="1" dirty="0"/>
              <a:t>Datenminimierung und Speicherbegrenzung („Verhältnismäßigkeit“)</a:t>
            </a:r>
          </a:p>
          <a:p>
            <a:endParaRPr lang="de-AT" sz="4000" b="1" dirty="0"/>
          </a:p>
          <a:p>
            <a:r>
              <a:rPr lang="de-DE" sz="4000" dirty="0"/>
              <a:t>Das Datenschutzrecht basiert auf den Grundsatz der </a:t>
            </a:r>
            <a:r>
              <a:rPr lang="de-DE" sz="4000" b="1" dirty="0"/>
              <a:t>Datenminimierung</a:t>
            </a:r>
            <a:r>
              <a:rPr lang="de-DE" sz="4000" dirty="0"/>
              <a:t>. Personenbezogene Daten soll nur dann erhoben, verarbeitet oder weitergegeben werden, wenn dies für den Zweck der Verarbeitung notwendig ist, also das gelindeste Mittel darstellt.</a:t>
            </a:r>
            <a:endParaRPr lang="de-AT" sz="4000" dirty="0"/>
          </a:p>
        </p:txBody>
      </p:sp>
      <p:pic>
        <p:nvPicPr>
          <p:cNvPr id="3" name="Grafik 2"/>
          <p:cNvPicPr>
            <a:picLocks noChangeAspect="1"/>
          </p:cNvPicPr>
          <p:nvPr/>
        </p:nvPicPr>
        <p:blipFill>
          <a:blip r:embed="rId2"/>
          <a:stretch>
            <a:fillRect/>
          </a:stretch>
        </p:blipFill>
        <p:spPr>
          <a:xfrm>
            <a:off x="1449442" y="62890"/>
            <a:ext cx="8998476" cy="1176630"/>
          </a:xfrm>
          <a:prstGeom prst="rect">
            <a:avLst/>
          </a:prstGeom>
        </p:spPr>
      </p:pic>
    </p:spTree>
    <p:extLst>
      <p:ext uri="{BB962C8B-B14F-4D97-AF65-F5344CB8AC3E}">
        <p14:creationId xmlns:p14="http://schemas.microsoft.com/office/powerpoint/2010/main" val="51944991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36880" y="1696720"/>
            <a:ext cx="11369040" cy="4154984"/>
          </a:xfrm>
          <a:prstGeom prst="rect">
            <a:avLst/>
          </a:prstGeom>
          <a:noFill/>
        </p:spPr>
        <p:txBody>
          <a:bodyPr wrap="square" rtlCol="0">
            <a:spAutoFit/>
          </a:bodyPr>
          <a:lstStyle/>
          <a:p>
            <a:r>
              <a:rPr lang="de-DE" sz="4400" dirty="0"/>
              <a:t>Die Datenminimierung bringt auch die </a:t>
            </a:r>
            <a:r>
              <a:rPr lang="de-DE" sz="4400" b="1" dirty="0"/>
              <a:t>Speicherbegrenzung</a:t>
            </a:r>
            <a:r>
              <a:rPr lang="de-DE" sz="4400" dirty="0"/>
              <a:t>, allerdings in zeitlicher Hinsicht zum Ausdruck. Daten dürfen nur solange gespeichert werden, wie dies für die Zwecke, für die sie verarbeitet werden, </a:t>
            </a:r>
          </a:p>
          <a:p>
            <a:r>
              <a:rPr lang="de-DE" sz="4400" dirty="0"/>
              <a:t>erforderlich ist. </a:t>
            </a:r>
            <a:endParaRPr lang="de-AT" sz="4400" dirty="0"/>
          </a:p>
        </p:txBody>
      </p:sp>
      <p:pic>
        <p:nvPicPr>
          <p:cNvPr id="3" name="Grafik 2"/>
          <p:cNvPicPr>
            <a:picLocks noChangeAspect="1"/>
          </p:cNvPicPr>
          <p:nvPr/>
        </p:nvPicPr>
        <p:blipFill>
          <a:blip r:embed="rId2"/>
          <a:stretch>
            <a:fillRect/>
          </a:stretch>
        </p:blipFill>
        <p:spPr>
          <a:xfrm>
            <a:off x="1449442" y="62890"/>
            <a:ext cx="8998476" cy="1176630"/>
          </a:xfrm>
          <a:prstGeom prst="rect">
            <a:avLst/>
          </a:prstGeom>
        </p:spPr>
      </p:pic>
    </p:spTree>
    <p:extLst>
      <p:ext uri="{BB962C8B-B14F-4D97-AF65-F5344CB8AC3E}">
        <p14:creationId xmlns:p14="http://schemas.microsoft.com/office/powerpoint/2010/main" val="405166288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354066"/>
          </a:xfrm>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838200" y="1527674"/>
            <a:ext cx="10515600" cy="4351338"/>
          </a:xfrm>
        </p:spPr>
        <p:txBody>
          <a:bodyPr/>
          <a:lstStyle/>
          <a:p>
            <a:pPr marL="0" indent="0">
              <a:buNone/>
            </a:pPr>
            <a:r>
              <a:rPr lang="de-DE" sz="4400" b="1" dirty="0"/>
              <a:t>Wer ist von der DSGVO betroffen:</a:t>
            </a:r>
          </a:p>
          <a:p>
            <a:pPr marL="0" indent="0">
              <a:buNone/>
            </a:pPr>
            <a:endParaRPr lang="de-DE" sz="4400" dirty="0"/>
          </a:p>
          <a:p>
            <a:pPr marL="0" indent="0">
              <a:buNone/>
            </a:pPr>
            <a:r>
              <a:rPr lang="de-DE" sz="4400" dirty="0"/>
              <a:t>Die DSGVO gilt für Großunternehmen/Konzerne, wie für </a:t>
            </a:r>
            <a:r>
              <a:rPr lang="de-DE" sz="4400" dirty="0" err="1"/>
              <a:t>Einpersonenbetriebe</a:t>
            </a:r>
            <a:r>
              <a:rPr lang="de-DE" sz="4400" dirty="0"/>
              <a:t>, Vereine, Behörden und öffentlichen Stellen.</a:t>
            </a:r>
          </a:p>
          <a:p>
            <a:pPr marL="0" indent="0">
              <a:buNone/>
            </a:pPr>
            <a:endParaRPr lang="de-AT" dirty="0"/>
          </a:p>
        </p:txBody>
      </p:sp>
    </p:spTree>
    <p:extLst>
      <p:ext uri="{BB962C8B-B14F-4D97-AF65-F5344CB8AC3E}">
        <p14:creationId xmlns:p14="http://schemas.microsoft.com/office/powerpoint/2010/main" val="216339620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67360" y="1950720"/>
            <a:ext cx="11724640" cy="4154984"/>
          </a:xfrm>
          <a:prstGeom prst="rect">
            <a:avLst/>
          </a:prstGeom>
          <a:noFill/>
        </p:spPr>
        <p:txBody>
          <a:bodyPr wrap="square" rtlCol="0">
            <a:spAutoFit/>
          </a:bodyPr>
          <a:lstStyle/>
          <a:p>
            <a:r>
              <a:rPr lang="de-DE" sz="4400" dirty="0"/>
              <a:t>Die Datenminimierung und die Speicher-begrenzung bringen die grundrechtliche </a:t>
            </a:r>
          </a:p>
          <a:p>
            <a:r>
              <a:rPr lang="de-DE" sz="4400" b="1" dirty="0"/>
              <a:t>Verhältnismäßigkeitsprüfung</a:t>
            </a:r>
            <a:r>
              <a:rPr lang="de-DE" sz="4400" dirty="0"/>
              <a:t> zum Ausdruck, die verlangt, dass die Datenverarbeitung für den </a:t>
            </a:r>
          </a:p>
          <a:p>
            <a:r>
              <a:rPr lang="de-DE" sz="4400" dirty="0"/>
              <a:t>damit verfolgten Zweck geeignet und erforderlich ist.</a:t>
            </a:r>
            <a:endParaRPr lang="de-AT" sz="4400" dirty="0"/>
          </a:p>
        </p:txBody>
      </p:sp>
      <p:pic>
        <p:nvPicPr>
          <p:cNvPr id="3" name="Grafik 2"/>
          <p:cNvPicPr>
            <a:picLocks noChangeAspect="1"/>
          </p:cNvPicPr>
          <p:nvPr/>
        </p:nvPicPr>
        <p:blipFill>
          <a:blip r:embed="rId2"/>
          <a:stretch>
            <a:fillRect/>
          </a:stretch>
        </p:blipFill>
        <p:spPr>
          <a:xfrm>
            <a:off x="1449442" y="164490"/>
            <a:ext cx="8998476" cy="1176630"/>
          </a:xfrm>
          <a:prstGeom prst="rect">
            <a:avLst/>
          </a:prstGeom>
        </p:spPr>
      </p:pic>
    </p:spTree>
    <p:extLst>
      <p:ext uri="{BB962C8B-B14F-4D97-AF65-F5344CB8AC3E}">
        <p14:creationId xmlns:p14="http://schemas.microsoft.com/office/powerpoint/2010/main" val="2990126596"/>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58800" y="1889760"/>
            <a:ext cx="11551920" cy="4401205"/>
          </a:xfrm>
          <a:prstGeom prst="rect">
            <a:avLst/>
          </a:prstGeom>
          <a:noFill/>
        </p:spPr>
        <p:txBody>
          <a:bodyPr wrap="square" rtlCol="0">
            <a:spAutoFit/>
          </a:bodyPr>
          <a:lstStyle/>
          <a:p>
            <a:r>
              <a:rPr lang="de-DE" sz="4000" dirty="0"/>
              <a:t>Das </a:t>
            </a:r>
            <a:r>
              <a:rPr lang="de-DE" sz="4000" b="1" dirty="0"/>
              <a:t>Prinzip der Richtigkeit </a:t>
            </a:r>
            <a:r>
              <a:rPr lang="de-DE" sz="4000" dirty="0"/>
              <a:t>besagt, dass die personenbezogenen Daten sachlich richtig und </a:t>
            </a:r>
          </a:p>
          <a:p>
            <a:r>
              <a:rPr lang="de-DE" sz="4000" dirty="0"/>
              <a:t>erforderlichenfalls auf dem neuesten Stand sein müssen; es sind alle angemessenen Maßnahmen zu treffen, damit personenbezogene Daten, die im Hinblick auf die Zwecke ihrer Verarbeitung unrichtig sind, unverzüglich gelöscht oder berichtigt werden. </a:t>
            </a:r>
            <a:endParaRPr lang="de-AT" sz="4000" dirty="0"/>
          </a:p>
        </p:txBody>
      </p:sp>
      <p:pic>
        <p:nvPicPr>
          <p:cNvPr id="3" name="Grafik 2"/>
          <p:cNvPicPr>
            <a:picLocks noChangeAspect="1"/>
          </p:cNvPicPr>
          <p:nvPr/>
        </p:nvPicPr>
        <p:blipFill>
          <a:blip r:embed="rId2"/>
          <a:stretch>
            <a:fillRect/>
          </a:stretch>
        </p:blipFill>
        <p:spPr>
          <a:xfrm>
            <a:off x="1449442" y="164490"/>
            <a:ext cx="8998476" cy="1176630"/>
          </a:xfrm>
          <a:prstGeom prst="rect">
            <a:avLst/>
          </a:prstGeom>
        </p:spPr>
      </p:pic>
    </p:spTree>
    <p:extLst>
      <p:ext uri="{BB962C8B-B14F-4D97-AF65-F5344CB8AC3E}">
        <p14:creationId xmlns:p14="http://schemas.microsoft.com/office/powerpoint/2010/main" val="1760835804"/>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264160" y="1442720"/>
            <a:ext cx="11673840" cy="5078313"/>
          </a:xfrm>
          <a:prstGeom prst="rect">
            <a:avLst/>
          </a:prstGeom>
          <a:noFill/>
        </p:spPr>
        <p:txBody>
          <a:bodyPr wrap="square" rtlCol="0">
            <a:spAutoFit/>
          </a:bodyPr>
          <a:lstStyle/>
          <a:p>
            <a:r>
              <a:rPr lang="de-DE" sz="3600" b="1" dirty="0"/>
              <a:t>Datenschutz bedeutet auch Datensicherheit</a:t>
            </a:r>
            <a:r>
              <a:rPr lang="de-DE" sz="3600" dirty="0"/>
              <a:t>. So müssen die personenbezogenen Daten in einer Weise verarbeitet werden, die eine angemessene IT-Sicherheit der personenbezogenen Daten gewährleistet, einschließlich Schutz vor unbefugter oder unrechtmäßiger Verarbeitung und </a:t>
            </a:r>
          </a:p>
          <a:p>
            <a:r>
              <a:rPr lang="de-DE" sz="3600" dirty="0"/>
              <a:t>vor unbeabsichtigtem Verlust, unbeabsichtigter Zerstörung oder unbeabsichtigter Schädigung durch geeignete technische und organisatorische Maßnahmen (</a:t>
            </a:r>
            <a:r>
              <a:rPr lang="de-DE" sz="3600" b="1" dirty="0"/>
              <a:t>Integrität und Vertraulichkeit</a:t>
            </a:r>
            <a:r>
              <a:rPr lang="de-DE" sz="3600" dirty="0"/>
              <a:t>).</a:t>
            </a:r>
            <a:endParaRPr lang="de-AT" sz="3600" dirty="0"/>
          </a:p>
        </p:txBody>
      </p:sp>
      <p:pic>
        <p:nvPicPr>
          <p:cNvPr id="3" name="Grafik 2"/>
          <p:cNvPicPr>
            <a:picLocks noChangeAspect="1"/>
          </p:cNvPicPr>
          <p:nvPr/>
        </p:nvPicPr>
        <p:blipFill>
          <a:blip r:embed="rId2"/>
          <a:stretch>
            <a:fillRect/>
          </a:stretch>
        </p:blipFill>
        <p:spPr>
          <a:xfrm>
            <a:off x="1449442" y="164490"/>
            <a:ext cx="8998476" cy="1176630"/>
          </a:xfrm>
          <a:prstGeom prst="rect">
            <a:avLst/>
          </a:prstGeom>
        </p:spPr>
      </p:pic>
    </p:spTree>
    <p:extLst>
      <p:ext uri="{BB962C8B-B14F-4D97-AF65-F5344CB8AC3E}">
        <p14:creationId xmlns:p14="http://schemas.microsoft.com/office/powerpoint/2010/main" val="305445694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36880" y="2235200"/>
            <a:ext cx="11653520" cy="3170099"/>
          </a:xfrm>
          <a:prstGeom prst="rect">
            <a:avLst/>
          </a:prstGeom>
          <a:noFill/>
        </p:spPr>
        <p:txBody>
          <a:bodyPr wrap="square" rtlCol="0">
            <a:spAutoFit/>
          </a:bodyPr>
          <a:lstStyle/>
          <a:p>
            <a:r>
              <a:rPr lang="de-DE" sz="4000" dirty="0"/>
              <a:t>Als abschließendes Prinzip sieht die </a:t>
            </a:r>
            <a:r>
              <a:rPr lang="de-DE" sz="4000" b="1" dirty="0"/>
              <a:t>Rechenschaftspflicht</a:t>
            </a:r>
            <a:r>
              <a:rPr lang="de-DE" sz="4000" dirty="0"/>
              <a:t> vor, dass der Verantwortliche die </a:t>
            </a:r>
          </a:p>
          <a:p>
            <a:r>
              <a:rPr lang="de-DE" sz="4000" dirty="0"/>
              <a:t>Einhaltung all dieser Prinzipien nachweisen können muss. Kann er dies nicht, so ist er dafür auch </a:t>
            </a:r>
          </a:p>
          <a:p>
            <a:r>
              <a:rPr lang="de-DE" sz="4000" dirty="0"/>
              <a:t>verantwortlich. </a:t>
            </a:r>
            <a:endParaRPr lang="de-AT" sz="4000" dirty="0"/>
          </a:p>
        </p:txBody>
      </p:sp>
      <p:pic>
        <p:nvPicPr>
          <p:cNvPr id="3" name="Grafik 2"/>
          <p:cNvPicPr>
            <a:picLocks noChangeAspect="1"/>
          </p:cNvPicPr>
          <p:nvPr/>
        </p:nvPicPr>
        <p:blipFill>
          <a:blip r:embed="rId2"/>
          <a:stretch>
            <a:fillRect/>
          </a:stretch>
        </p:blipFill>
        <p:spPr>
          <a:xfrm>
            <a:off x="1449442" y="164490"/>
            <a:ext cx="8998476" cy="1176630"/>
          </a:xfrm>
          <a:prstGeom prst="rect">
            <a:avLst/>
          </a:prstGeom>
        </p:spPr>
      </p:pic>
    </p:spTree>
    <p:extLst>
      <p:ext uri="{BB962C8B-B14F-4D97-AF65-F5344CB8AC3E}">
        <p14:creationId xmlns:p14="http://schemas.microsoft.com/office/powerpoint/2010/main" val="2553828460"/>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384888"/>
          </a:xfrm>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838200" y="839305"/>
            <a:ext cx="10515600" cy="5499849"/>
          </a:xfrm>
        </p:spPr>
        <p:txBody>
          <a:bodyPr>
            <a:normAutofit fontScale="92500" lnSpcReduction="10000"/>
          </a:bodyPr>
          <a:lstStyle/>
          <a:p>
            <a:pPr marL="0" indent="0">
              <a:buNone/>
            </a:pPr>
            <a:endParaRPr lang="de-DE" sz="3300" dirty="0"/>
          </a:p>
          <a:p>
            <a:pPr marL="0" indent="0" algn="ctr">
              <a:buNone/>
            </a:pPr>
            <a:r>
              <a:rPr lang="de-DE" sz="3300" b="1" u="sng" dirty="0"/>
              <a:t>Datensicherheit: </a:t>
            </a:r>
          </a:p>
          <a:p>
            <a:pPr marL="0" indent="0">
              <a:buNone/>
            </a:pPr>
            <a:endParaRPr lang="de-DE" sz="3300" u="sng" dirty="0"/>
          </a:p>
          <a:p>
            <a:pPr marL="0" indent="0">
              <a:buNone/>
            </a:pPr>
            <a:r>
              <a:rPr lang="de-DE" sz="3000" dirty="0"/>
              <a:t>Stand der Technik, Implementierungskosten, Art, Umfang, Umstände und Zweck der Verarbeitung, Eintrittswahrscheinlichkeit und Schwere des Risikos geeignete technische und organisatorische Maßnahmen </a:t>
            </a:r>
            <a:r>
              <a:rPr lang="de-DE" sz="3000" dirty="0" err="1"/>
              <a:t>Pseudonymisierung</a:t>
            </a:r>
            <a:r>
              <a:rPr lang="de-DE" sz="3000" dirty="0"/>
              <a:t> Verarbeitung ohne Zuordnung zu einer spezifischen Person (gesonderte Aufbewahrung des Personenbezugs) Sicherstellung der Vertraulichkeit, Integrität, Verfügbarkeit und Belastbarkeit der Systeme. (Firewalls, Zugangsbeschränkungen, Redundanzen) Wiederherstellbarkeit (Backup) Verfahren zur regelmäßigen Überprüfung, Bewertung und Evaluierung der Wirksamkeit der technischen und organisatorischen Maßnahmen.</a:t>
            </a:r>
          </a:p>
          <a:p>
            <a:pPr marL="0" indent="0">
              <a:buNone/>
            </a:pPr>
            <a:endParaRPr lang="de-DE" sz="3300" dirty="0"/>
          </a:p>
          <a:p>
            <a:pPr marL="0" indent="0">
              <a:buNone/>
            </a:pPr>
            <a:endParaRPr lang="de-AT" dirty="0"/>
          </a:p>
        </p:txBody>
      </p:sp>
    </p:spTree>
    <p:extLst>
      <p:ext uri="{BB962C8B-B14F-4D97-AF65-F5344CB8AC3E}">
        <p14:creationId xmlns:p14="http://schemas.microsoft.com/office/powerpoint/2010/main" val="3904916372"/>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343792"/>
          </a:xfrm>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838200" y="708918"/>
            <a:ext cx="10515600" cy="5681608"/>
          </a:xfrm>
        </p:spPr>
        <p:txBody>
          <a:bodyPr/>
          <a:lstStyle/>
          <a:p>
            <a:pPr marL="0" indent="0">
              <a:buNone/>
            </a:pPr>
            <a:endParaRPr lang="de-DE" dirty="0"/>
          </a:p>
          <a:p>
            <a:pPr marL="0" indent="0" algn="ctr">
              <a:buNone/>
            </a:pPr>
            <a:r>
              <a:rPr lang="de-DE" b="1" dirty="0"/>
              <a:t>Meldepflicht gegenüber der Datenschutzbehörde: </a:t>
            </a:r>
          </a:p>
          <a:p>
            <a:pPr marL="0" indent="0">
              <a:buNone/>
            </a:pPr>
            <a:endParaRPr lang="de-DE" dirty="0"/>
          </a:p>
          <a:p>
            <a:pPr marL="0" indent="0">
              <a:buNone/>
            </a:pPr>
            <a:r>
              <a:rPr lang="de-DE" dirty="0"/>
              <a:t>Binnen 72 Stunden, außer die Verletzung führt zu keinem Risiko für die Rechte und Freiheiten der Betroffenen. </a:t>
            </a:r>
          </a:p>
          <a:p>
            <a:endParaRPr lang="de-AT" dirty="0"/>
          </a:p>
        </p:txBody>
      </p:sp>
    </p:spTree>
    <p:extLst>
      <p:ext uri="{BB962C8B-B14F-4D97-AF65-F5344CB8AC3E}">
        <p14:creationId xmlns:p14="http://schemas.microsoft.com/office/powerpoint/2010/main" val="3194998073"/>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58567" y="282869"/>
            <a:ext cx="9722213" cy="769441"/>
          </a:xfrm>
          <a:prstGeom prst="rect">
            <a:avLst/>
          </a:prstGeom>
        </p:spPr>
        <p:txBody>
          <a:bodyPr wrap="none">
            <a:spAutoFit/>
          </a:bodyPr>
          <a:lstStyle/>
          <a:p>
            <a:r>
              <a:rPr lang="de-AT" sz="4400" b="1" dirty="0"/>
              <a:t>Verzeichnis von Verarbeitungstätigkeiten</a:t>
            </a:r>
          </a:p>
        </p:txBody>
      </p:sp>
      <p:sp>
        <p:nvSpPr>
          <p:cNvPr id="3" name="Rechteck 2"/>
          <p:cNvSpPr/>
          <p:nvPr/>
        </p:nvSpPr>
        <p:spPr>
          <a:xfrm>
            <a:off x="428368" y="1420166"/>
            <a:ext cx="11359978" cy="1200329"/>
          </a:xfrm>
          <a:prstGeom prst="rect">
            <a:avLst/>
          </a:prstGeom>
        </p:spPr>
        <p:txBody>
          <a:bodyPr wrap="square">
            <a:spAutoFit/>
          </a:bodyPr>
          <a:lstStyle/>
          <a:p>
            <a:r>
              <a:rPr lang="de-DE" sz="2400" dirty="0"/>
              <a:t> Jeder Verantwortliche und gegebenenfalls sein Vertreter führen ein Verzeichnis aller Verarbeitungstätigkeiten, die ihrer Zuständigkeit unterliegen. Dieses Verzeichnis enthält sämtliche folgenden Angaben:</a:t>
            </a:r>
            <a:endParaRPr lang="de-AT" sz="2400" dirty="0"/>
          </a:p>
        </p:txBody>
      </p:sp>
      <p:sp>
        <p:nvSpPr>
          <p:cNvPr id="4" name="Rechteck 3"/>
          <p:cNvSpPr/>
          <p:nvPr/>
        </p:nvSpPr>
        <p:spPr>
          <a:xfrm>
            <a:off x="428368" y="2620495"/>
            <a:ext cx="11121081" cy="3970318"/>
          </a:xfrm>
          <a:prstGeom prst="rect">
            <a:avLst/>
          </a:prstGeom>
        </p:spPr>
        <p:txBody>
          <a:bodyPr wrap="square">
            <a:spAutoFit/>
          </a:bodyPr>
          <a:lstStyle/>
          <a:p>
            <a:endParaRPr lang="de-DE" dirty="0"/>
          </a:p>
          <a:p>
            <a:r>
              <a:rPr lang="de-DE" sz="2400" dirty="0"/>
              <a:t>a) den Namen und die Kontaktdaten des Verantwortlichen und gegebenenfalls des gemeinsam mit ihm Verantwortlichen, des Vertreters des Verantwortlichen sowie eines etwaigen Datenschutzbeauftragten;</a:t>
            </a:r>
          </a:p>
          <a:p>
            <a:r>
              <a:rPr lang="de-DE" sz="2400" dirty="0"/>
              <a:t> </a:t>
            </a:r>
          </a:p>
          <a:p>
            <a:r>
              <a:rPr lang="de-DE" sz="2400" dirty="0"/>
              <a:t>b) die Zwecke der Verarbeitung;</a:t>
            </a:r>
          </a:p>
          <a:p>
            <a:r>
              <a:rPr lang="de-DE" sz="2400" dirty="0"/>
              <a:t> </a:t>
            </a:r>
          </a:p>
          <a:p>
            <a:r>
              <a:rPr lang="de-DE" sz="2400" dirty="0"/>
              <a:t>c) eine Beschreibung der Kategorien betroffener Personen und der Kategorien personenbezogener Daten;</a:t>
            </a:r>
          </a:p>
          <a:p>
            <a:r>
              <a:rPr lang="de-DE" sz="2400" dirty="0"/>
              <a:t> </a:t>
            </a:r>
          </a:p>
          <a:p>
            <a:r>
              <a:rPr lang="de-DE" dirty="0"/>
              <a:t> </a:t>
            </a:r>
          </a:p>
        </p:txBody>
      </p:sp>
      <p:pic>
        <p:nvPicPr>
          <p:cNvPr id="5" name="Grafik 4"/>
          <p:cNvPicPr>
            <a:picLocks noChangeAspect="1"/>
          </p:cNvPicPr>
          <p:nvPr/>
        </p:nvPicPr>
        <p:blipFill>
          <a:blip r:embed="rId2"/>
          <a:stretch>
            <a:fillRect/>
          </a:stretch>
        </p:blipFill>
        <p:spPr>
          <a:xfrm>
            <a:off x="10979990" y="5664141"/>
            <a:ext cx="688908" cy="926672"/>
          </a:xfrm>
          <a:prstGeom prst="rect">
            <a:avLst/>
          </a:prstGeom>
        </p:spPr>
      </p:pic>
    </p:spTree>
    <p:extLst>
      <p:ext uri="{BB962C8B-B14F-4D97-AF65-F5344CB8AC3E}">
        <p14:creationId xmlns:p14="http://schemas.microsoft.com/office/powerpoint/2010/main" val="1068977173"/>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1458567" y="282869"/>
            <a:ext cx="9722213" cy="769441"/>
          </a:xfrm>
          <a:prstGeom prst="rect">
            <a:avLst/>
          </a:prstGeom>
        </p:spPr>
        <p:txBody>
          <a:bodyPr wrap="none">
            <a:spAutoFit/>
          </a:bodyPr>
          <a:lstStyle/>
          <a:p>
            <a:r>
              <a:rPr lang="de-AT" sz="4400" b="1" dirty="0"/>
              <a:t>Verzeichnis von Verarbeitungstätigkeiten</a:t>
            </a:r>
          </a:p>
        </p:txBody>
      </p:sp>
      <p:sp>
        <p:nvSpPr>
          <p:cNvPr id="7" name="Rechteck 6"/>
          <p:cNvSpPr/>
          <p:nvPr/>
        </p:nvSpPr>
        <p:spPr>
          <a:xfrm>
            <a:off x="362464" y="1189651"/>
            <a:ext cx="11450595" cy="5909310"/>
          </a:xfrm>
          <a:prstGeom prst="rect">
            <a:avLst/>
          </a:prstGeom>
        </p:spPr>
        <p:txBody>
          <a:bodyPr wrap="square">
            <a:spAutoFit/>
          </a:bodyPr>
          <a:lstStyle/>
          <a:p>
            <a:endParaRPr lang="de-DE" dirty="0"/>
          </a:p>
          <a:p>
            <a:r>
              <a:rPr lang="de-DE" sz="2400" dirty="0"/>
              <a:t>d) die Kategorien von Empfängern, gegenüber denen die personenbezogenen Daten offengelegt worden sind oder noch offengelegt werden, einschließlich Empfänger in Drittländern oder internationalen Organisationen;</a:t>
            </a:r>
          </a:p>
          <a:p>
            <a:r>
              <a:rPr lang="de-DE" sz="2400" dirty="0"/>
              <a:t> </a:t>
            </a:r>
          </a:p>
          <a:p>
            <a:r>
              <a:rPr lang="de-DE" sz="2400" dirty="0"/>
              <a:t>e)gegebenenfalls Übermittlungen von personenbezogenen Daten an ein Drittland oder an eine internationale Organisation, einschließlich der Angabe des betreffenden Drittlands oder der betreffenden internationalen Organisation, sowie bei den in Artikel 49 Absatz 1 Unterabsatz 2 genannten Datenübermittlungen die Dokumentierung geeigneter Garantien;</a:t>
            </a:r>
          </a:p>
          <a:p>
            <a:r>
              <a:rPr lang="de-DE" sz="2400" dirty="0"/>
              <a:t> </a:t>
            </a:r>
          </a:p>
          <a:p>
            <a:r>
              <a:rPr lang="de-DE" sz="2400" dirty="0"/>
              <a:t>f) wenn möglich, die vorgesehenen Fristen für die Löschung der verschiedenen Datenkategorien;</a:t>
            </a:r>
          </a:p>
          <a:p>
            <a:r>
              <a:rPr lang="de-DE" sz="2400" dirty="0"/>
              <a:t> </a:t>
            </a:r>
          </a:p>
          <a:p>
            <a:r>
              <a:rPr lang="de-DE" sz="2400" dirty="0"/>
              <a:t>g) wenn möglich, eine allgemeine Beschreibung der technischen und organisatorischen Maßnahmen gemäß Artikel 32 Absatz 1.</a:t>
            </a:r>
          </a:p>
          <a:p>
            <a:r>
              <a:rPr lang="de-DE" sz="2400" dirty="0"/>
              <a:t> </a:t>
            </a:r>
          </a:p>
        </p:txBody>
      </p:sp>
    </p:spTree>
    <p:extLst>
      <p:ext uri="{BB962C8B-B14F-4D97-AF65-F5344CB8AC3E}">
        <p14:creationId xmlns:p14="http://schemas.microsoft.com/office/powerpoint/2010/main" val="3229462048"/>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1276865" y="2811120"/>
            <a:ext cx="9144000" cy="2387600"/>
          </a:xfrm>
        </p:spPr>
        <p:txBody>
          <a:bodyPr>
            <a:noAutofit/>
          </a:bodyPr>
          <a:lstStyle/>
          <a:p>
            <a:r>
              <a:rPr lang="de-DE" dirty="0">
                <a:latin typeface="Arial Black" panose="020B0A04020102020204" pitchFamily="34" charset="0"/>
              </a:rPr>
              <a:t>Die verschiedenen</a:t>
            </a:r>
            <a:br>
              <a:rPr lang="de-DE" dirty="0">
                <a:latin typeface="Arial Black" panose="020B0A04020102020204" pitchFamily="34" charset="0"/>
              </a:rPr>
            </a:br>
            <a:r>
              <a:rPr lang="de-DE" dirty="0">
                <a:latin typeface="Arial Black" panose="020B0A04020102020204" pitchFamily="34" charset="0"/>
              </a:rPr>
              <a:t>Schutzklassen </a:t>
            </a:r>
            <a:br>
              <a:rPr lang="de-DE" dirty="0">
                <a:latin typeface="Arial Black" panose="020B0A04020102020204" pitchFamily="34" charset="0"/>
              </a:rPr>
            </a:br>
            <a:r>
              <a:rPr lang="de-DE" dirty="0">
                <a:latin typeface="Arial Black" panose="020B0A04020102020204" pitchFamily="34" charset="0"/>
              </a:rPr>
              <a:t>von Daten</a:t>
            </a:r>
            <a:br>
              <a:rPr lang="de-DE" dirty="0">
                <a:latin typeface="Arial Black" panose="020B0A04020102020204" pitchFamily="34" charset="0"/>
              </a:rPr>
            </a:br>
            <a:endParaRPr lang="de-AT" dirty="0">
              <a:latin typeface="Arial Black" panose="020B0A04020102020204" pitchFamily="34" charset="0"/>
            </a:endParaRPr>
          </a:p>
        </p:txBody>
      </p:sp>
    </p:spTree>
    <p:extLst>
      <p:ext uri="{BB962C8B-B14F-4D97-AF65-F5344CB8AC3E}">
        <p14:creationId xmlns:p14="http://schemas.microsoft.com/office/powerpoint/2010/main" val="127749077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512205"/>
          </a:xfrm>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838200" y="877330"/>
            <a:ext cx="10515600" cy="5299633"/>
          </a:xfrm>
        </p:spPr>
        <p:txBody>
          <a:bodyPr/>
          <a:lstStyle/>
          <a:p>
            <a:pPr marL="0" indent="0">
              <a:buNone/>
            </a:pPr>
            <a:endParaRPr lang="de-DE" sz="3200" dirty="0"/>
          </a:p>
          <a:p>
            <a:pPr marL="0" indent="0">
              <a:buNone/>
            </a:pPr>
            <a:r>
              <a:rPr lang="de-DE" sz="3600" dirty="0"/>
              <a:t>Gering: </a:t>
            </a:r>
          </a:p>
          <a:p>
            <a:pPr marL="0" indent="0">
              <a:buNone/>
            </a:pPr>
            <a:r>
              <a:rPr lang="de-DE" sz="3600" dirty="0"/>
              <a:t>•	Daten, die aus öffentlichen Quellen entnommen 	werden 	können und kein schutzwürdiges 	Interesse des 	Betroffenen überwiegt.</a:t>
            </a:r>
          </a:p>
          <a:p>
            <a:pPr marL="0" indent="0">
              <a:buNone/>
            </a:pPr>
            <a:r>
              <a:rPr lang="de-DE" sz="3600" dirty="0"/>
              <a:t>•	Adressdaten aus öffentlichen 	Telefonverzeichnissen</a:t>
            </a:r>
          </a:p>
          <a:p>
            <a:pPr marL="0" indent="0">
              <a:buNone/>
            </a:pPr>
            <a:r>
              <a:rPr lang="de-DE" sz="3600" dirty="0"/>
              <a:t>•	Unbedenkliche Mitgliederverzeichnisse, etc.</a:t>
            </a:r>
          </a:p>
          <a:p>
            <a:endParaRPr lang="de-DE" dirty="0"/>
          </a:p>
          <a:p>
            <a:endParaRPr lang="de-AT" dirty="0"/>
          </a:p>
        </p:txBody>
      </p:sp>
    </p:spTree>
    <p:extLst>
      <p:ext uri="{BB962C8B-B14F-4D97-AF65-F5344CB8AC3E}">
        <p14:creationId xmlns:p14="http://schemas.microsoft.com/office/powerpoint/2010/main" val="414646852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538480" y="619760"/>
            <a:ext cx="11176000" cy="4154984"/>
          </a:xfrm>
          <a:prstGeom prst="rect">
            <a:avLst/>
          </a:prstGeom>
          <a:noFill/>
        </p:spPr>
        <p:txBody>
          <a:bodyPr wrap="square" rtlCol="0">
            <a:spAutoFit/>
          </a:bodyPr>
          <a:lstStyle/>
          <a:p>
            <a:r>
              <a:rPr lang="de-DE" sz="4400" dirty="0"/>
              <a:t>Die wichtigsten datenschutzrechtlichen Prinzipien sind:</a:t>
            </a:r>
          </a:p>
          <a:p>
            <a:endParaRPr lang="de-DE" sz="4400" dirty="0"/>
          </a:p>
          <a:p>
            <a:r>
              <a:rPr lang="de-DE" sz="4400" dirty="0"/>
              <a:t>„Rechtmäßigkeit, Verarbeitung nach Treu und Glauben, Transparenz“, die „Zweckbindung“ und die „Datenminimierung“. </a:t>
            </a:r>
            <a:endParaRPr lang="de-AT" sz="4400" dirty="0"/>
          </a:p>
        </p:txBody>
      </p:sp>
    </p:spTree>
    <p:extLst>
      <p:ext uri="{BB962C8B-B14F-4D97-AF65-F5344CB8AC3E}">
        <p14:creationId xmlns:p14="http://schemas.microsoft.com/office/powerpoint/2010/main" val="49120832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376280"/>
          </a:xfrm>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838200" y="1136821"/>
            <a:ext cx="10515600" cy="4891860"/>
          </a:xfrm>
        </p:spPr>
        <p:txBody>
          <a:bodyPr>
            <a:noAutofit/>
          </a:bodyPr>
          <a:lstStyle/>
          <a:p>
            <a:pPr marL="0" indent="0">
              <a:buNone/>
            </a:pPr>
            <a:r>
              <a:rPr lang="de-DE" sz="3200" dirty="0"/>
              <a:t>Mittel:</a:t>
            </a:r>
          </a:p>
          <a:p>
            <a:pPr marL="0" indent="0">
              <a:buNone/>
            </a:pPr>
            <a:r>
              <a:rPr lang="de-DE" sz="3200" dirty="0"/>
              <a:t>•	Vertragsdaten</a:t>
            </a:r>
          </a:p>
          <a:p>
            <a:pPr marL="0" indent="0">
              <a:buNone/>
            </a:pPr>
            <a:r>
              <a:rPr lang="de-DE" sz="3200" dirty="0"/>
              <a:t>•	Auftragsdaten</a:t>
            </a:r>
          </a:p>
          <a:p>
            <a:pPr marL="0" indent="0">
              <a:buNone/>
            </a:pPr>
            <a:r>
              <a:rPr lang="de-DE" sz="3200" dirty="0"/>
              <a:t>•	Bonitätsprüfungen</a:t>
            </a:r>
          </a:p>
          <a:p>
            <a:pPr marL="0" indent="0">
              <a:buNone/>
            </a:pPr>
            <a:r>
              <a:rPr lang="de-DE" sz="3200" dirty="0"/>
              <a:t>•	Personaleinsatzplanung</a:t>
            </a:r>
          </a:p>
          <a:p>
            <a:pPr marL="0" indent="0">
              <a:buNone/>
            </a:pPr>
            <a:r>
              <a:rPr lang="de-DE" sz="3200" dirty="0"/>
              <a:t>•	Kontaktdaten von Mitarbeitern (z.B. priv. Rufnummer)</a:t>
            </a:r>
          </a:p>
          <a:p>
            <a:pPr marL="0" indent="0">
              <a:buNone/>
            </a:pPr>
            <a:r>
              <a:rPr lang="de-DE" sz="3200" dirty="0"/>
              <a:t>•	Daten zum Beschäftigungsverhältnis</a:t>
            </a:r>
          </a:p>
          <a:p>
            <a:pPr marL="0" indent="0">
              <a:buNone/>
            </a:pPr>
            <a:r>
              <a:rPr lang="de-DE" sz="3200" dirty="0"/>
              <a:t>•	Interne Rufnummernübersicht, etc.</a:t>
            </a:r>
          </a:p>
          <a:p>
            <a:endParaRPr lang="de-AT" sz="3200" dirty="0"/>
          </a:p>
        </p:txBody>
      </p:sp>
    </p:spTree>
    <p:extLst>
      <p:ext uri="{BB962C8B-B14F-4D97-AF65-F5344CB8AC3E}">
        <p14:creationId xmlns:p14="http://schemas.microsoft.com/office/powerpoint/2010/main" val="2957718382"/>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400994"/>
          </a:xfrm>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838200" y="800014"/>
            <a:ext cx="10515600" cy="5539001"/>
          </a:xfrm>
        </p:spPr>
        <p:txBody>
          <a:bodyPr>
            <a:normAutofit fontScale="92500" lnSpcReduction="20000"/>
          </a:bodyPr>
          <a:lstStyle/>
          <a:p>
            <a:pPr marL="0" indent="0">
              <a:buNone/>
            </a:pPr>
            <a:r>
              <a:rPr lang="de-DE" dirty="0"/>
              <a:t>Hoch:</a:t>
            </a:r>
          </a:p>
          <a:p>
            <a:pPr marL="0" indent="0">
              <a:buNone/>
            </a:pPr>
            <a:r>
              <a:rPr lang="de-DE" dirty="0"/>
              <a:t>•	Rassische und ethnische Herkunft</a:t>
            </a:r>
          </a:p>
          <a:p>
            <a:pPr marL="0" indent="0">
              <a:buNone/>
            </a:pPr>
            <a:r>
              <a:rPr lang="de-DE" dirty="0"/>
              <a:t>•	Politische Meinungen</a:t>
            </a:r>
          </a:p>
          <a:p>
            <a:pPr marL="0" indent="0">
              <a:buNone/>
            </a:pPr>
            <a:r>
              <a:rPr lang="de-DE" dirty="0"/>
              <a:t>•	Religiöse und philosophische Überzeugungen</a:t>
            </a:r>
          </a:p>
          <a:p>
            <a:pPr marL="0" indent="0">
              <a:buNone/>
            </a:pPr>
            <a:r>
              <a:rPr lang="de-DE" dirty="0"/>
              <a:t>•	Gewerkschaftszugehörigkeit</a:t>
            </a:r>
          </a:p>
          <a:p>
            <a:pPr marL="0" indent="0">
              <a:buNone/>
            </a:pPr>
            <a:r>
              <a:rPr lang="de-DE" dirty="0"/>
              <a:t>•	Gesundheit und Sexualleben (neu: Sexuelle Orientierung, genetische-, 	Biometrische Daten)</a:t>
            </a:r>
          </a:p>
          <a:p>
            <a:r>
              <a:rPr lang="de-DE" dirty="0"/>
              <a:t>         Angaben zu Ordnungswidrigkeiten oder Strafdaten</a:t>
            </a:r>
          </a:p>
          <a:p>
            <a:pPr marL="0" indent="0">
              <a:buNone/>
            </a:pPr>
            <a:r>
              <a:rPr lang="de-DE" dirty="0"/>
              <a:t>•	Daten, die einem Berufsgeheimnis unterliegen (Ärzte, Rechtsanwälte, 	Sozialarbeit, etc.)</a:t>
            </a:r>
          </a:p>
          <a:p>
            <a:pPr marL="0" indent="0">
              <a:buNone/>
            </a:pPr>
            <a:r>
              <a:rPr lang="de-DE" dirty="0"/>
              <a:t>•	Angaben zu Bank- oder Kreditkartenkonten</a:t>
            </a:r>
          </a:p>
          <a:p>
            <a:pPr marL="0" indent="0">
              <a:buNone/>
            </a:pPr>
            <a:r>
              <a:rPr lang="de-DE" dirty="0"/>
              <a:t>•	Daten, die dazu geeignet sind, die Persönlichkeitsmerkmale eines 	Betroffenen zu bewerten</a:t>
            </a:r>
          </a:p>
          <a:p>
            <a:pPr marL="0" indent="0">
              <a:buNone/>
            </a:pPr>
            <a:r>
              <a:rPr lang="de-DE" dirty="0"/>
              <a:t>•	Daten zu Leistungs- und Verhaltenskontrollen</a:t>
            </a:r>
          </a:p>
          <a:p>
            <a:pPr marL="0" indent="0">
              <a:buNone/>
            </a:pPr>
            <a:endParaRPr lang="de-AT" dirty="0"/>
          </a:p>
        </p:txBody>
      </p:sp>
    </p:spTree>
    <p:extLst>
      <p:ext uri="{BB962C8B-B14F-4D97-AF65-F5344CB8AC3E}">
        <p14:creationId xmlns:p14="http://schemas.microsoft.com/office/powerpoint/2010/main" val="471439313"/>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531269" y="163383"/>
            <a:ext cx="7697364" cy="769441"/>
          </a:xfrm>
          <a:prstGeom prst="rect">
            <a:avLst/>
          </a:prstGeom>
        </p:spPr>
        <p:txBody>
          <a:bodyPr wrap="none">
            <a:spAutoFit/>
          </a:bodyPr>
          <a:lstStyle/>
          <a:p>
            <a:r>
              <a:rPr lang="de-AT" sz="4400" b="1" dirty="0"/>
              <a:t>Datenschutz-Folgenabschätzung</a:t>
            </a:r>
          </a:p>
        </p:txBody>
      </p:sp>
      <p:sp>
        <p:nvSpPr>
          <p:cNvPr id="3" name="Rechteck 2"/>
          <p:cNvSpPr/>
          <p:nvPr/>
        </p:nvSpPr>
        <p:spPr>
          <a:xfrm>
            <a:off x="296562" y="1658545"/>
            <a:ext cx="11557687" cy="3539430"/>
          </a:xfrm>
          <a:prstGeom prst="rect">
            <a:avLst/>
          </a:prstGeom>
        </p:spPr>
        <p:txBody>
          <a:bodyPr wrap="square">
            <a:spAutoFit/>
          </a:bodyPr>
          <a:lstStyle/>
          <a:p>
            <a:pPr algn="just"/>
            <a:r>
              <a:rPr lang="de-DE" sz="2800" dirty="0"/>
              <a:t>Hat eine Form der Verarbeitung, insbesondere bei Verwendung neuer Technologien, aufgrund der Art, des Umfangs, der Umstände und der Zwecke der Verarbeitung voraussichtlich ein hohes Risiko für die Rechte und Freiheiten natürlicher Personen zur Folge, so führt der Verantwortliche vorab eine Abschätzung der Folgen der vorgesehenen Verarbeitungsvorgänge für den Schutz personenbezogener Daten durch. Für die Untersuchung mehrerer ähnlicher Verarbeitungsvorgänge mit ähnlich hohen Risiken kann eine einzige Abschätzung vorgenommen werden.</a:t>
            </a:r>
            <a:endParaRPr lang="de-AT" sz="2800" dirty="0"/>
          </a:p>
        </p:txBody>
      </p:sp>
      <p:pic>
        <p:nvPicPr>
          <p:cNvPr id="4" name="Grafik 3"/>
          <p:cNvPicPr>
            <a:picLocks noChangeAspect="1"/>
          </p:cNvPicPr>
          <p:nvPr/>
        </p:nvPicPr>
        <p:blipFill>
          <a:blip r:embed="rId2"/>
          <a:stretch>
            <a:fillRect/>
          </a:stretch>
        </p:blipFill>
        <p:spPr>
          <a:xfrm>
            <a:off x="10979990" y="5664141"/>
            <a:ext cx="688908" cy="926672"/>
          </a:xfrm>
          <a:prstGeom prst="rect">
            <a:avLst/>
          </a:prstGeom>
        </p:spPr>
      </p:pic>
    </p:spTree>
    <p:extLst>
      <p:ext uri="{BB962C8B-B14F-4D97-AF65-F5344CB8AC3E}">
        <p14:creationId xmlns:p14="http://schemas.microsoft.com/office/powerpoint/2010/main" val="261573112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2312750" y="0"/>
            <a:ext cx="8126672" cy="1176630"/>
          </a:xfrm>
          <a:prstGeom prst="rect">
            <a:avLst/>
          </a:prstGeom>
        </p:spPr>
      </p:pic>
      <p:sp>
        <p:nvSpPr>
          <p:cNvPr id="3" name="Rechteck 2"/>
          <p:cNvSpPr/>
          <p:nvPr/>
        </p:nvSpPr>
        <p:spPr>
          <a:xfrm>
            <a:off x="395416" y="1431465"/>
            <a:ext cx="11392930" cy="5170646"/>
          </a:xfrm>
          <a:prstGeom prst="rect">
            <a:avLst/>
          </a:prstGeom>
        </p:spPr>
        <p:txBody>
          <a:bodyPr wrap="square">
            <a:spAutoFit/>
          </a:bodyPr>
          <a:lstStyle/>
          <a:p>
            <a:r>
              <a:rPr lang="de-DE" dirty="0"/>
              <a:t> </a:t>
            </a:r>
            <a:r>
              <a:rPr lang="de-DE" sz="2400" dirty="0"/>
              <a:t>Eine Datenschutz-Folgenabschätzung gemäß Absatz 1 ist insbesondere in folgenden Fällen erforderlich:</a:t>
            </a:r>
          </a:p>
          <a:p>
            <a:endParaRPr lang="de-DE" sz="2400" dirty="0"/>
          </a:p>
          <a:p>
            <a:r>
              <a:rPr lang="de-DE" sz="2400" dirty="0"/>
              <a:t>a) systematische und umfassende Bewertung persönlicher Aspekte natürlicher Personen, die sich auf automatisierte Verarbeitung einschließlich </a:t>
            </a:r>
            <a:r>
              <a:rPr lang="de-DE" sz="2400" dirty="0" err="1"/>
              <a:t>Profiling</a:t>
            </a:r>
            <a:r>
              <a:rPr lang="de-DE" sz="2400" dirty="0"/>
              <a:t> gründet und die ihrerseits als Grundlage für Entscheidungen dient, die Rechtswirkung gegenüber natürlichen Personen entfalten oder diese in ähnlich erheblicher Weise beeinträchtigen;</a:t>
            </a:r>
          </a:p>
          <a:p>
            <a:r>
              <a:rPr lang="de-DE" sz="2400" dirty="0"/>
              <a:t> </a:t>
            </a:r>
          </a:p>
          <a:p>
            <a:r>
              <a:rPr lang="de-DE" sz="2400" dirty="0"/>
              <a:t>b) umfangreiche Verarbeitung besonderer Kategorien von personenbezogenen Daten gemäß Artikel 9 Absatz 1 oder von personenbezogenen Daten über strafrechtliche Verurteilungen und Straftaten gemäß Artikel 10 oder</a:t>
            </a:r>
          </a:p>
          <a:p>
            <a:r>
              <a:rPr lang="de-DE" sz="2400" dirty="0"/>
              <a:t> </a:t>
            </a:r>
          </a:p>
          <a:p>
            <a:r>
              <a:rPr lang="de-DE" sz="2400" dirty="0"/>
              <a:t>c) systematische umfangreiche Überwachung öffentlich zugänglicher Bereiche.</a:t>
            </a:r>
          </a:p>
          <a:p>
            <a:r>
              <a:rPr lang="de-DE" dirty="0"/>
              <a:t> </a:t>
            </a:r>
          </a:p>
        </p:txBody>
      </p:sp>
      <p:pic>
        <p:nvPicPr>
          <p:cNvPr id="4" name="Grafik 3"/>
          <p:cNvPicPr>
            <a:picLocks noChangeAspect="1"/>
          </p:cNvPicPr>
          <p:nvPr/>
        </p:nvPicPr>
        <p:blipFill>
          <a:blip r:embed="rId3"/>
          <a:stretch>
            <a:fillRect/>
          </a:stretch>
        </p:blipFill>
        <p:spPr>
          <a:xfrm>
            <a:off x="10979990" y="5664141"/>
            <a:ext cx="688908" cy="926672"/>
          </a:xfrm>
          <a:prstGeom prst="rect">
            <a:avLst/>
          </a:prstGeom>
        </p:spPr>
      </p:pic>
    </p:spTree>
    <p:extLst>
      <p:ext uri="{BB962C8B-B14F-4D97-AF65-F5344CB8AC3E}">
        <p14:creationId xmlns:p14="http://schemas.microsoft.com/office/powerpoint/2010/main" val="366635620"/>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Grafik 1"/>
          <p:cNvPicPr>
            <a:picLocks noChangeAspect="1"/>
          </p:cNvPicPr>
          <p:nvPr/>
        </p:nvPicPr>
        <p:blipFill>
          <a:blip r:embed="rId2"/>
          <a:stretch>
            <a:fillRect/>
          </a:stretch>
        </p:blipFill>
        <p:spPr>
          <a:xfrm>
            <a:off x="2312750" y="0"/>
            <a:ext cx="8126672" cy="1176630"/>
          </a:xfrm>
          <a:prstGeom prst="rect">
            <a:avLst/>
          </a:prstGeom>
        </p:spPr>
      </p:pic>
      <p:sp>
        <p:nvSpPr>
          <p:cNvPr id="3" name="Rechteck 2"/>
          <p:cNvSpPr/>
          <p:nvPr/>
        </p:nvSpPr>
        <p:spPr>
          <a:xfrm>
            <a:off x="403654" y="1464954"/>
            <a:ext cx="11401167" cy="4708981"/>
          </a:xfrm>
          <a:prstGeom prst="rect">
            <a:avLst/>
          </a:prstGeom>
        </p:spPr>
        <p:txBody>
          <a:bodyPr wrap="square">
            <a:spAutoFit/>
          </a:bodyPr>
          <a:lstStyle/>
          <a:p>
            <a:r>
              <a:rPr lang="de-DE" sz="2000" dirty="0"/>
              <a:t>Die Folgenabschätzung enthält zumindest Folgendes:</a:t>
            </a:r>
          </a:p>
          <a:p>
            <a:endParaRPr lang="de-DE" sz="2000" dirty="0"/>
          </a:p>
          <a:p>
            <a:r>
              <a:rPr lang="de-DE" sz="2000" dirty="0"/>
              <a:t>a) eine systematische Beschreibung der geplanten Verarbeitungsvorgänge und der Zwecke der Verarbeitung, gegebenenfalls einschließlich der von dem Verantwortlichen verfolgten berechtigten Interessen;</a:t>
            </a:r>
          </a:p>
          <a:p>
            <a:r>
              <a:rPr lang="de-DE" sz="2000" dirty="0"/>
              <a:t> </a:t>
            </a:r>
          </a:p>
          <a:p>
            <a:r>
              <a:rPr lang="de-DE" sz="2000" dirty="0"/>
              <a:t>b)eine Bewertung der Notwendigkeit und Verhältnismäßigkeit der Verarbeitungsvorgänge in Bezug auf den Zweck;</a:t>
            </a:r>
          </a:p>
          <a:p>
            <a:r>
              <a:rPr lang="de-DE" sz="2000" dirty="0"/>
              <a:t> </a:t>
            </a:r>
          </a:p>
          <a:p>
            <a:r>
              <a:rPr lang="de-DE" sz="2000" dirty="0"/>
              <a:t>c)eine Bewertung der Risiken für die Rechte und Freiheiten der betroffenen Personen gemäß Absatz 1 und</a:t>
            </a:r>
          </a:p>
          <a:p>
            <a:r>
              <a:rPr lang="de-DE" sz="2000" dirty="0"/>
              <a:t> </a:t>
            </a:r>
          </a:p>
          <a:p>
            <a:r>
              <a:rPr lang="de-DE" sz="2000" dirty="0"/>
              <a:t>d) die zur Bewältigung der Risiken geplanten Abhilfemaßnahmen, einschließlich Garantien, Sicherheitsvorkehrungen und Verfahren, durch die der Schutz personenbezogener Daten sichergestellt und der Nachweis dafür erbracht wird, dass diese Verordnung eingehalten wird, wobei den Rechten und berechtigten Interessen der betroffenen Personen und sonstiger Betroffener Rechnung getragen wird.</a:t>
            </a:r>
          </a:p>
          <a:p>
            <a:r>
              <a:rPr lang="de-DE" sz="2000" dirty="0"/>
              <a:t> </a:t>
            </a:r>
          </a:p>
        </p:txBody>
      </p:sp>
    </p:spTree>
    <p:extLst>
      <p:ext uri="{BB962C8B-B14F-4D97-AF65-F5344CB8AC3E}">
        <p14:creationId xmlns:p14="http://schemas.microsoft.com/office/powerpoint/2010/main" val="4131938582"/>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3D97DBC-98F9-48C2-B03B-0C93A3CAE2DD}"/>
              </a:ext>
            </a:extLst>
          </p:cNvPr>
          <p:cNvSpPr>
            <a:spLocks noGrp="1"/>
          </p:cNvSpPr>
          <p:nvPr>
            <p:ph type="title"/>
          </p:nvPr>
        </p:nvSpPr>
        <p:spPr>
          <a:xfrm>
            <a:off x="477078" y="365125"/>
            <a:ext cx="11181522" cy="1325563"/>
          </a:xfrm>
        </p:spPr>
        <p:txBody>
          <a:bodyPr>
            <a:normAutofit/>
          </a:bodyPr>
          <a:lstStyle/>
          <a:p>
            <a:r>
              <a:rPr lang="de-AT" sz="3600" b="1" dirty="0"/>
              <a:t>2021 ist das Jahr mit den bisher höchsten Bußgeldern (EU)</a:t>
            </a:r>
          </a:p>
        </p:txBody>
      </p:sp>
      <p:sp>
        <p:nvSpPr>
          <p:cNvPr id="3" name="Textfeld 2">
            <a:extLst>
              <a:ext uri="{FF2B5EF4-FFF2-40B4-BE49-F238E27FC236}">
                <a16:creationId xmlns:a16="http://schemas.microsoft.com/office/drawing/2014/main" id="{13B94DD9-1802-44CD-89F3-5EFE5B7C6032}"/>
              </a:ext>
            </a:extLst>
          </p:cNvPr>
          <p:cNvSpPr txBox="1"/>
          <p:nvPr/>
        </p:nvSpPr>
        <p:spPr>
          <a:xfrm>
            <a:off x="1093304" y="2057400"/>
            <a:ext cx="9644435" cy="3788858"/>
          </a:xfrm>
          <a:prstGeom prst="rect">
            <a:avLst/>
          </a:prstGeom>
          <a:noFill/>
        </p:spPr>
        <p:txBody>
          <a:bodyPr wrap="none" rtlCol="0">
            <a:spAutoFit/>
          </a:bodyPr>
          <a:lstStyle/>
          <a:p>
            <a:pPr marL="285750" indent="-285750">
              <a:lnSpc>
                <a:spcPct val="150000"/>
              </a:lnSpc>
              <a:buFont typeface="Arial" panose="020B0604020202020204" pitchFamily="34" charset="0"/>
              <a:buChar char="•"/>
            </a:pPr>
            <a:r>
              <a:rPr lang="de-AT" b="1" dirty="0"/>
              <a:t>475.000 Euro Strafe für Booking.com wegen verspäteter Meldung</a:t>
            </a:r>
          </a:p>
          <a:p>
            <a:pPr marL="285750" indent="-285750">
              <a:lnSpc>
                <a:spcPct val="150000"/>
              </a:lnSpc>
              <a:buFont typeface="Arial" panose="020B0604020202020204" pitchFamily="34" charset="0"/>
              <a:buChar char="•"/>
            </a:pPr>
            <a:r>
              <a:rPr lang="de-AT" b="1" dirty="0"/>
              <a:t>750.000 Euro Datenschutzstrafe gegen </a:t>
            </a:r>
            <a:r>
              <a:rPr lang="de-AT" b="1" dirty="0" err="1"/>
              <a:t>TikTok</a:t>
            </a:r>
            <a:endParaRPr lang="de-AT" b="1" dirty="0"/>
          </a:p>
          <a:p>
            <a:pPr marL="285750" indent="-285750">
              <a:lnSpc>
                <a:spcPct val="150000"/>
              </a:lnSpc>
              <a:buFont typeface="Arial" panose="020B0604020202020204" pitchFamily="34" charset="0"/>
              <a:buChar char="•"/>
            </a:pPr>
            <a:r>
              <a:rPr lang="de-AT" b="1" dirty="0"/>
              <a:t>7 Millionen Euro DSGVO-Strafe für Facebook wegen intransparenten Datenschutzbestimmungen</a:t>
            </a:r>
          </a:p>
          <a:p>
            <a:pPr marL="285750" indent="-285750">
              <a:lnSpc>
                <a:spcPct val="150000"/>
              </a:lnSpc>
              <a:buFont typeface="Arial" panose="020B0604020202020204" pitchFamily="34" charset="0"/>
              <a:buChar char="•"/>
            </a:pPr>
            <a:r>
              <a:rPr lang="de-AT" b="1" dirty="0"/>
              <a:t>Insgesamt 9,5 Millionen Euro aus 28 Datenschutzstrafen für Vodafone</a:t>
            </a:r>
          </a:p>
          <a:p>
            <a:pPr marL="285750" indent="-285750">
              <a:lnSpc>
                <a:spcPct val="150000"/>
              </a:lnSpc>
              <a:buFont typeface="Arial" panose="020B0604020202020204" pitchFamily="34" charset="0"/>
              <a:buChar char="•"/>
            </a:pPr>
            <a:r>
              <a:rPr lang="de-AT" b="1" dirty="0"/>
              <a:t>9,5 Millionen Euro DSGVO-Bußgeld gegen die Österreichische Post AG</a:t>
            </a:r>
          </a:p>
          <a:p>
            <a:pPr marL="285750" indent="-285750">
              <a:lnSpc>
                <a:spcPct val="150000"/>
              </a:lnSpc>
              <a:buFont typeface="Arial" panose="020B0604020202020204" pitchFamily="34" charset="0"/>
              <a:buChar char="•"/>
            </a:pPr>
            <a:r>
              <a:rPr lang="de-AT" b="1" dirty="0"/>
              <a:t>Unzulässige Videoüberwachung? </a:t>
            </a:r>
            <a:r>
              <a:rPr lang="de-AT" b="1" dirty="0" err="1"/>
              <a:t>Notebooksbilliger</a:t>
            </a:r>
            <a:r>
              <a:rPr lang="de-AT" b="1" dirty="0"/>
              <a:t> soll 10,4 Millionen Euro Strafe zahlen</a:t>
            </a:r>
          </a:p>
          <a:p>
            <a:pPr marL="285750" indent="-285750">
              <a:lnSpc>
                <a:spcPct val="150000"/>
              </a:lnSpc>
              <a:buFont typeface="Arial" panose="020B0604020202020204" pitchFamily="34" charset="0"/>
              <a:buChar char="•"/>
            </a:pPr>
            <a:r>
              <a:rPr lang="de-AT" b="1" dirty="0"/>
              <a:t>Intransparenz bei der Datenverarbeitung: 225 Millionen Euro Strafe für WhatsApp</a:t>
            </a:r>
          </a:p>
          <a:p>
            <a:pPr marL="285750" indent="-285750">
              <a:lnSpc>
                <a:spcPct val="150000"/>
              </a:lnSpc>
              <a:buFont typeface="Arial" panose="020B0604020202020204" pitchFamily="34" charset="0"/>
              <a:buChar char="•"/>
            </a:pPr>
            <a:r>
              <a:rPr lang="de-AT" b="1" dirty="0"/>
              <a:t>746 Millionen Euro – Rekordstrafe für Amazon</a:t>
            </a:r>
          </a:p>
          <a:p>
            <a:pPr marL="285750" indent="-285750">
              <a:lnSpc>
                <a:spcPct val="150000"/>
              </a:lnSpc>
              <a:buFont typeface="Arial" panose="020B0604020202020204" pitchFamily="34" charset="0"/>
              <a:buChar char="•"/>
            </a:pPr>
            <a:r>
              <a:rPr lang="de-AT" b="1" dirty="0"/>
              <a:t>Usw.</a:t>
            </a:r>
          </a:p>
        </p:txBody>
      </p:sp>
    </p:spTree>
    <p:extLst>
      <p:ext uri="{BB962C8B-B14F-4D97-AF65-F5344CB8AC3E}">
        <p14:creationId xmlns:p14="http://schemas.microsoft.com/office/powerpoint/2010/main" val="362347970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554595"/>
            <a:ext cx="10515600" cy="1325563"/>
          </a:xfrm>
        </p:spPr>
        <p:txBody>
          <a:bodyPr/>
          <a:lstStyle/>
          <a:p>
            <a:pPr algn="ctr"/>
            <a:r>
              <a:rPr lang="de-DE" b="1" dirty="0">
                <a:latin typeface="Arial Black" panose="020B0A04020102020204" pitchFamily="34" charset="0"/>
              </a:rPr>
              <a:t>Datenschutz ist abstrakt und nicht direkt erfassbar</a:t>
            </a:r>
            <a:endParaRPr lang="de-AT" b="1" dirty="0">
              <a:latin typeface="Arial Black" panose="020B0A04020102020204" pitchFamily="34" charset="0"/>
            </a:endParaRPr>
          </a:p>
        </p:txBody>
      </p:sp>
      <p:sp>
        <p:nvSpPr>
          <p:cNvPr id="3" name="Inhaltsplatzhalter 2"/>
          <p:cNvSpPr>
            <a:spLocks noGrp="1"/>
          </p:cNvSpPr>
          <p:nvPr>
            <p:ph idx="1"/>
          </p:nvPr>
        </p:nvSpPr>
        <p:spPr>
          <a:xfrm>
            <a:off x="838200" y="2506662"/>
            <a:ext cx="10515600" cy="4351338"/>
          </a:xfrm>
        </p:spPr>
        <p:txBody>
          <a:bodyPr>
            <a:normAutofit/>
          </a:bodyPr>
          <a:lstStyle/>
          <a:p>
            <a:pPr marL="0" indent="0" algn="ctr">
              <a:buNone/>
            </a:pPr>
            <a:r>
              <a:rPr lang="de-DE" sz="3200" dirty="0"/>
              <a:t>Daten sind ein Gut, das wir weitergeben und trotzdem behalten können!</a:t>
            </a:r>
          </a:p>
          <a:p>
            <a:pPr marL="0" indent="0" algn="ctr">
              <a:buNone/>
            </a:pPr>
            <a:endParaRPr lang="de-DE" sz="3200" dirty="0"/>
          </a:p>
          <a:p>
            <a:pPr marL="0" indent="0" algn="ctr">
              <a:buNone/>
            </a:pPr>
            <a:r>
              <a:rPr lang="de-DE" sz="3200" dirty="0"/>
              <a:t>Schon deshalb scheinen die Daten keinen Wert zu besitzen und werden häufig nicht oder zu wenig geschützt (geschätzt)</a:t>
            </a:r>
            <a:endParaRPr lang="de-AT" sz="3200" dirty="0"/>
          </a:p>
        </p:txBody>
      </p:sp>
    </p:spTree>
    <p:extLst>
      <p:ext uri="{BB962C8B-B14F-4D97-AF65-F5344CB8AC3E}">
        <p14:creationId xmlns:p14="http://schemas.microsoft.com/office/powerpoint/2010/main" val="917324234"/>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pic>
        <p:nvPicPr>
          <p:cNvPr id="3" name="Grafik 2">
            <a:extLst>
              <a:ext uri="{FF2B5EF4-FFF2-40B4-BE49-F238E27FC236}">
                <a16:creationId xmlns:a16="http://schemas.microsoft.com/office/drawing/2014/main" id="{6B286ED0-2265-4214-AA74-D50BF465E793}"/>
              </a:ext>
            </a:extLst>
          </p:cNvPr>
          <p:cNvPicPr>
            <a:picLocks noChangeAspect="1"/>
          </p:cNvPicPr>
          <p:nvPr/>
        </p:nvPicPr>
        <p:blipFill>
          <a:blip r:embed="rId2">
            <a:extLst>
              <a:ext uri="{BEBA8EAE-BF5A-486C-A8C5-ECC9F3942E4B}">
                <a14:imgProps xmlns:a14="http://schemas.microsoft.com/office/drawing/2010/main">
                  <a14:imgLayer r:embed="rId3">
                    <a14:imgEffect>
                      <a14:artisticGlowDiffused intensity="6"/>
                    </a14:imgEffect>
                  </a14:imgLayer>
                </a14:imgProps>
              </a:ext>
            </a:extLst>
          </a:blip>
          <a:stretch>
            <a:fillRect/>
          </a:stretch>
        </p:blipFill>
        <p:spPr>
          <a:xfrm>
            <a:off x="0" y="0"/>
            <a:ext cx="12191999" cy="6858000"/>
          </a:xfrm>
          <a:prstGeom prst="rect">
            <a:avLst/>
          </a:prstGeom>
        </p:spPr>
      </p:pic>
      <p:sp>
        <p:nvSpPr>
          <p:cNvPr id="2" name="Titel 1"/>
          <p:cNvSpPr>
            <a:spLocks noGrp="1"/>
          </p:cNvSpPr>
          <p:nvPr>
            <p:ph type="title"/>
          </p:nvPr>
        </p:nvSpPr>
        <p:spPr>
          <a:xfrm>
            <a:off x="630700" y="5171671"/>
            <a:ext cx="10515600" cy="1325563"/>
          </a:xfrm>
        </p:spPr>
        <p:txBody>
          <a:bodyPr>
            <a:normAutofit/>
          </a:bodyPr>
          <a:lstStyle/>
          <a:p>
            <a:pPr algn="ctr"/>
            <a:r>
              <a:rPr lang="de-AT" sz="8000" b="1" dirty="0"/>
              <a:t>Security Awareness</a:t>
            </a:r>
          </a:p>
        </p:txBody>
      </p:sp>
    </p:spTree>
    <p:extLst>
      <p:ext uri="{BB962C8B-B14F-4D97-AF65-F5344CB8AC3E}">
        <p14:creationId xmlns:p14="http://schemas.microsoft.com/office/powerpoint/2010/main" val="1827863115"/>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838200" y="76367"/>
            <a:ext cx="10515600" cy="1325563"/>
          </a:xfrm>
        </p:spPr>
        <p:txBody>
          <a:bodyPr/>
          <a:lstStyle/>
          <a:p>
            <a:r>
              <a:rPr lang="de-AT" b="1" dirty="0"/>
              <a:t>Verantwortung trifft uns »alle«</a:t>
            </a:r>
          </a:p>
        </p:txBody>
      </p:sp>
      <p:sp>
        <p:nvSpPr>
          <p:cNvPr id="3" name="Inhaltsplatzhalter 2"/>
          <p:cNvSpPr>
            <a:spLocks noGrp="1"/>
          </p:cNvSpPr>
          <p:nvPr>
            <p:ph idx="1"/>
          </p:nvPr>
        </p:nvSpPr>
        <p:spPr>
          <a:xfrm>
            <a:off x="838200" y="1161481"/>
            <a:ext cx="10515600" cy="5335571"/>
          </a:xfrm>
        </p:spPr>
        <p:txBody>
          <a:bodyPr>
            <a:normAutofit/>
          </a:bodyPr>
          <a:lstStyle/>
          <a:p>
            <a:r>
              <a:rPr lang="de-DE" dirty="0"/>
              <a:t>Die verschiedenen Sicherheitsvorfälle der Vergangenheit zeigen anschaulich, wie rasch sensible Daten der öffentlichen Verwaltung in falsche Hände geraten können.</a:t>
            </a:r>
          </a:p>
          <a:p>
            <a:r>
              <a:rPr lang="de-DE" dirty="0"/>
              <a:t>Oft sind es nur Kleinigkeiten, die man zu beachten hat, um eine unerwünschte Offenlegung von Daten zu vermeiden oder um Zugänge zu Systemen besser abzusichern.</a:t>
            </a:r>
          </a:p>
          <a:p>
            <a:r>
              <a:rPr lang="de-DE" dirty="0"/>
              <a:t>Jede Mitarbeiterin und jeder Mitarbeiter sowie Führungskräfte der öffentlichen Verwaltung müssen in ihrem Arbeitsumfeld darauf achten, dass die Sicherheitsmaßnahmen und -regelungen eingehalten werden. Nur eine breite Umsetzung des Sicherheitsbewusstseins im Arbeitsalltag kann uns vor möglichen unangenehmen Folgen schützen.</a:t>
            </a:r>
            <a:endParaRPr lang="de-AT" dirty="0"/>
          </a:p>
        </p:txBody>
      </p:sp>
    </p:spTree>
    <p:extLst>
      <p:ext uri="{BB962C8B-B14F-4D97-AF65-F5344CB8AC3E}">
        <p14:creationId xmlns:p14="http://schemas.microsoft.com/office/powerpoint/2010/main" val="2453944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im alltäglichen Verhalten am Arbeitsplatz</a:t>
            </a:r>
            <a:endParaRPr lang="de-AT" b="1" dirty="0"/>
          </a:p>
        </p:txBody>
      </p:sp>
      <p:sp>
        <p:nvSpPr>
          <p:cNvPr id="3" name="Inhaltsplatzhalter 2"/>
          <p:cNvSpPr>
            <a:spLocks noGrp="1"/>
          </p:cNvSpPr>
          <p:nvPr>
            <p:ph idx="1"/>
          </p:nvPr>
        </p:nvSpPr>
        <p:spPr>
          <a:xfrm>
            <a:off x="838200" y="1617044"/>
            <a:ext cx="10515600" cy="4851133"/>
          </a:xfrm>
        </p:spPr>
        <p:txBody>
          <a:bodyPr/>
          <a:lstStyle/>
          <a:p>
            <a:endParaRPr lang="de-AT" sz="3200" dirty="0"/>
          </a:p>
          <a:p>
            <a:r>
              <a:rPr lang="de-DE" sz="3200" dirty="0"/>
              <a:t>Wenn Sie den PC-Arbeitsplatz verlassen, aktivieren Sie die Bildschirmsperre.</a:t>
            </a:r>
          </a:p>
          <a:p>
            <a:r>
              <a:rPr lang="de-DE" sz="3200" dirty="0"/>
              <a:t>Lassen Sie wichtige Unterlagen weder am Schreibtisch noch elektronisch am PC oder nach Besprechungen offen liegen, sondern versperren Sie diese (Schreibtischlade oder PC-Sperre) bzw. nehmen Sie sie mit in Ihr Büro.</a:t>
            </a:r>
          </a:p>
          <a:p>
            <a:endParaRPr lang="de-AT" dirty="0"/>
          </a:p>
        </p:txBody>
      </p:sp>
    </p:spTree>
    <p:extLst>
      <p:ext uri="{BB962C8B-B14F-4D97-AF65-F5344CB8AC3E}">
        <p14:creationId xmlns:p14="http://schemas.microsoft.com/office/powerpoint/2010/main" val="351205701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a:bodyPr>
          <a:lstStyle/>
          <a:p>
            <a:pPr algn="ctr"/>
            <a:r>
              <a:rPr lang="de-DE" sz="1400" dirty="0"/>
              <a:t>DSGVO</a:t>
            </a:r>
            <a:endParaRPr lang="de-AT" sz="1400" dirty="0"/>
          </a:p>
        </p:txBody>
      </p:sp>
      <p:sp>
        <p:nvSpPr>
          <p:cNvPr id="3" name="Inhaltsplatzhalter 2"/>
          <p:cNvSpPr>
            <a:spLocks noGrp="1"/>
          </p:cNvSpPr>
          <p:nvPr>
            <p:ph idx="1"/>
          </p:nvPr>
        </p:nvSpPr>
        <p:spPr>
          <a:xfrm>
            <a:off x="838200" y="1594966"/>
            <a:ext cx="10515600" cy="4351338"/>
          </a:xfrm>
        </p:spPr>
        <p:txBody>
          <a:bodyPr/>
          <a:lstStyle/>
          <a:p>
            <a:endParaRPr lang="de-DE" dirty="0"/>
          </a:p>
          <a:p>
            <a:pPr marL="0" indent="0" algn="ctr">
              <a:buNone/>
            </a:pPr>
            <a:r>
              <a:rPr lang="de-DE" sz="5400" b="1" dirty="0"/>
              <a:t>Grundsätzlich ist jede Verarbeitung von „personenbezogen Daten“ verboten</a:t>
            </a:r>
          </a:p>
          <a:p>
            <a:pPr marL="0" indent="0" algn="ctr">
              <a:buNone/>
            </a:pPr>
            <a:endParaRPr lang="de-DE" sz="4400" dirty="0"/>
          </a:p>
          <a:p>
            <a:pPr algn="ctr"/>
            <a:endParaRPr lang="de-DE" dirty="0"/>
          </a:p>
          <a:p>
            <a:pPr algn="ctr"/>
            <a:endParaRPr lang="de-AT" dirty="0"/>
          </a:p>
        </p:txBody>
      </p:sp>
    </p:spTree>
    <p:extLst>
      <p:ext uri="{BB962C8B-B14F-4D97-AF65-F5344CB8AC3E}">
        <p14:creationId xmlns:p14="http://schemas.microsoft.com/office/powerpoint/2010/main" val="1624917097"/>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im alltäglichen Verhalten am Arbeitsplatz</a:t>
            </a:r>
            <a:endParaRPr lang="de-AT" b="1" dirty="0"/>
          </a:p>
        </p:txBody>
      </p:sp>
      <p:sp>
        <p:nvSpPr>
          <p:cNvPr id="3" name="Inhaltsplatzhalter 2"/>
          <p:cNvSpPr>
            <a:spLocks noGrp="1"/>
          </p:cNvSpPr>
          <p:nvPr>
            <p:ph idx="1"/>
          </p:nvPr>
        </p:nvSpPr>
        <p:spPr>
          <a:xfrm>
            <a:off x="838200" y="1488740"/>
            <a:ext cx="10515600" cy="5017937"/>
          </a:xfrm>
        </p:spPr>
        <p:txBody>
          <a:bodyPr/>
          <a:lstStyle/>
          <a:p>
            <a:endParaRPr lang="de-AT" dirty="0"/>
          </a:p>
          <a:p>
            <a:r>
              <a:rPr lang="de-DE" sz="3200" dirty="0"/>
              <a:t>Wenn Sie unterwegs sind, achten Sie darauf, dass vertrauliche Informationen nicht auf Ihrem Notebook oder Smartphone ungeschützt verfügbar sind.</a:t>
            </a:r>
          </a:p>
          <a:p>
            <a:r>
              <a:rPr lang="de-DE" sz="3200" dirty="0"/>
              <a:t>Verwenden Sie unterschiedliche Passwörter für die verschiedenen Benutzerkonten und Anwendungen. In vielen Fällen wird statt eines Benutzernamens die E-Mail-Adresse verwendet, weshalb Angreifer dann automatisch Zugriff auf weitere Accounts hätten. </a:t>
            </a:r>
          </a:p>
        </p:txBody>
      </p:sp>
    </p:spTree>
    <p:extLst>
      <p:ext uri="{BB962C8B-B14F-4D97-AF65-F5344CB8AC3E}">
        <p14:creationId xmlns:p14="http://schemas.microsoft.com/office/powerpoint/2010/main" val="1198756918"/>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im alltäglichen Verhalten am Arbeitsplatz</a:t>
            </a:r>
            <a:endParaRPr lang="de-AT" b="1" dirty="0"/>
          </a:p>
        </p:txBody>
      </p:sp>
      <p:sp>
        <p:nvSpPr>
          <p:cNvPr id="3" name="Inhaltsplatzhalter 2"/>
          <p:cNvSpPr>
            <a:spLocks noGrp="1"/>
          </p:cNvSpPr>
          <p:nvPr>
            <p:ph idx="1"/>
          </p:nvPr>
        </p:nvSpPr>
        <p:spPr>
          <a:xfrm>
            <a:off x="838200" y="1488740"/>
            <a:ext cx="10515600" cy="5143065"/>
          </a:xfrm>
        </p:spPr>
        <p:txBody>
          <a:bodyPr>
            <a:normAutofit lnSpcReduction="10000"/>
          </a:bodyPr>
          <a:lstStyle/>
          <a:p>
            <a:endParaRPr lang="de-AT" dirty="0"/>
          </a:p>
          <a:p>
            <a:r>
              <a:rPr lang="de-DE" dirty="0"/>
              <a:t>Überlegen Sie sich bei Dokumenten und Informationen, die Sie erstellen oder bearbeiten, ob diese einer nationalen oder internationalen Klassifikation (eingeschränkt, vertraulich, usw.) unterliegen. Je nach Klassifikation behandeln Sie die Schriftstücke entsprechend.</a:t>
            </a:r>
          </a:p>
          <a:p>
            <a:r>
              <a:rPr lang="de-DE" dirty="0"/>
              <a:t>Versenden Sie klassifizierte Dokumente bzw. Dokumente mit personenbezogenen Informationen (</a:t>
            </a:r>
            <a:r>
              <a:rPr lang="de-DE" dirty="0" err="1"/>
              <a:t>zB</a:t>
            </a:r>
            <a:r>
              <a:rPr lang="de-DE" dirty="0"/>
              <a:t>. Schülerdaten, Konferenzprotokolle, Prüfungslisten u.a.) niemals über das offene Internet ohne zusätzlichen Schutz. Verwenden Sie sichere Anwendungen wie etwa das Elektronische Aktensystem oder die zur Verfügung gestellten (Schul-)Verwaltungsprogramme für diese Aufgaben.</a:t>
            </a:r>
          </a:p>
          <a:p>
            <a:endParaRPr lang="de-AT" dirty="0"/>
          </a:p>
        </p:txBody>
      </p:sp>
    </p:spTree>
    <p:extLst>
      <p:ext uri="{BB962C8B-B14F-4D97-AF65-F5344CB8AC3E}">
        <p14:creationId xmlns:p14="http://schemas.microsoft.com/office/powerpoint/2010/main" val="166278707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im alltäglichen Verhalten am Arbeitsplatz</a:t>
            </a:r>
            <a:endParaRPr lang="de-AT" b="1" dirty="0"/>
          </a:p>
        </p:txBody>
      </p:sp>
      <p:sp>
        <p:nvSpPr>
          <p:cNvPr id="3" name="Inhaltsplatzhalter 2"/>
          <p:cNvSpPr>
            <a:spLocks noGrp="1"/>
          </p:cNvSpPr>
          <p:nvPr>
            <p:ph idx="1"/>
          </p:nvPr>
        </p:nvSpPr>
        <p:spPr>
          <a:xfrm>
            <a:off x="838200" y="1363612"/>
            <a:ext cx="10515600" cy="5094940"/>
          </a:xfrm>
        </p:spPr>
        <p:txBody>
          <a:bodyPr/>
          <a:lstStyle/>
          <a:p>
            <a:endParaRPr lang="de-AT" dirty="0"/>
          </a:p>
          <a:p>
            <a:r>
              <a:rPr lang="de-DE" sz="3200" dirty="0"/>
              <a:t>Wenn Sie Verdacht auf ein Sicherheitsproblem oder einen Sicherheitsvorfall schöpfen, setzen Sie sich unmittelbar mit Ihren IT-Betreuern in Verbindung.</a:t>
            </a:r>
          </a:p>
          <a:p>
            <a:r>
              <a:rPr lang="de-DE" sz="3200" dirty="0"/>
              <a:t>Berücksichtigen Sie die vorgegebenen Maßnahmen, auch wenn diese manchmal unpraktisch bzw. nicht sehr bequem sind.</a:t>
            </a:r>
          </a:p>
          <a:p>
            <a:endParaRPr lang="de-AT" dirty="0"/>
          </a:p>
        </p:txBody>
      </p:sp>
    </p:spTree>
    <p:extLst>
      <p:ext uri="{BB962C8B-B14F-4D97-AF65-F5344CB8AC3E}">
        <p14:creationId xmlns:p14="http://schemas.microsoft.com/office/powerpoint/2010/main" val="3318254734"/>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sichere Zugangsinformationen und Passwörter</a:t>
            </a:r>
            <a:endParaRPr lang="de-AT" b="1" dirty="0"/>
          </a:p>
        </p:txBody>
      </p:sp>
      <p:sp>
        <p:nvSpPr>
          <p:cNvPr id="3" name="Inhaltsplatzhalter 2"/>
          <p:cNvSpPr>
            <a:spLocks noGrp="1"/>
          </p:cNvSpPr>
          <p:nvPr>
            <p:ph idx="1"/>
          </p:nvPr>
        </p:nvSpPr>
        <p:spPr>
          <a:xfrm>
            <a:off x="838200" y="2136807"/>
            <a:ext cx="10515600" cy="4040155"/>
          </a:xfrm>
        </p:spPr>
        <p:txBody>
          <a:bodyPr>
            <a:normAutofit/>
          </a:bodyPr>
          <a:lstStyle/>
          <a:p>
            <a:r>
              <a:rPr lang="de-DE" sz="3200" dirty="0"/>
              <a:t>Passwörter und Pin-Codes sind der Schlüssel zu unseren Informationssystemen und stellen damit einen besonderen Wert dar. Besondere Sicherheit bieten Zugangsmechanismen mit zwei Komponenten, nämlich Wissen (Passwort) und Besitz (Karte oder Handy), wie es z. B. die Bürgerkarte oder die Handysignatur/ID Austria umsetzen.</a:t>
            </a:r>
            <a:endParaRPr lang="de-AT" sz="3200" dirty="0"/>
          </a:p>
        </p:txBody>
      </p:sp>
    </p:spTree>
    <p:extLst>
      <p:ext uri="{BB962C8B-B14F-4D97-AF65-F5344CB8AC3E}">
        <p14:creationId xmlns:p14="http://schemas.microsoft.com/office/powerpoint/2010/main" val="188325524"/>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sichere Zugangsinformationen und Passwörter</a:t>
            </a:r>
            <a:endParaRPr lang="de-AT" b="1" dirty="0"/>
          </a:p>
        </p:txBody>
      </p:sp>
      <p:sp>
        <p:nvSpPr>
          <p:cNvPr id="3" name="Inhaltsplatzhalter 2"/>
          <p:cNvSpPr>
            <a:spLocks noGrp="1"/>
          </p:cNvSpPr>
          <p:nvPr>
            <p:ph idx="1"/>
          </p:nvPr>
        </p:nvSpPr>
        <p:spPr>
          <a:xfrm>
            <a:off x="838200" y="2095133"/>
            <a:ext cx="10515600" cy="4351338"/>
          </a:xfrm>
        </p:spPr>
        <p:txBody>
          <a:bodyPr>
            <a:normAutofit/>
          </a:bodyPr>
          <a:lstStyle/>
          <a:p>
            <a:r>
              <a:rPr lang="de-DE" sz="3200" dirty="0"/>
              <a:t>Zusätzlich zur Eingabe eines Passwortes kommt eine weitere Sicherheitskomponente z. B. in Form eines auf eine hinterlegte Handynummer als SMS übermittelten und nur für einen sehr eingeschränkten Zeitraum von wenigen Minuten gültigen Pin-Codes zum Tragen. Selbst wenn Passwörter in die falschen Hände gelangen, erhalten Unbefugte auf diese Weise keinen Zugriff auf das Benutzerkonto. Nachfolgend einige Maßnahmen für sichere Passwörter:</a:t>
            </a:r>
            <a:endParaRPr lang="de-AT" sz="3200" dirty="0"/>
          </a:p>
        </p:txBody>
      </p:sp>
    </p:spTree>
    <p:extLst>
      <p:ext uri="{BB962C8B-B14F-4D97-AF65-F5344CB8AC3E}">
        <p14:creationId xmlns:p14="http://schemas.microsoft.com/office/powerpoint/2010/main" val="2099991548"/>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sichere Zugangsinformationen und Passwörter</a:t>
            </a:r>
            <a:endParaRPr lang="de-AT" b="1" dirty="0"/>
          </a:p>
        </p:txBody>
      </p:sp>
      <p:sp>
        <p:nvSpPr>
          <p:cNvPr id="3" name="Inhaltsplatzhalter 2"/>
          <p:cNvSpPr>
            <a:spLocks noGrp="1"/>
          </p:cNvSpPr>
          <p:nvPr>
            <p:ph idx="1"/>
          </p:nvPr>
        </p:nvSpPr>
        <p:spPr>
          <a:xfrm>
            <a:off x="838200" y="1520792"/>
            <a:ext cx="10515600" cy="5168766"/>
          </a:xfrm>
        </p:spPr>
        <p:txBody>
          <a:bodyPr>
            <a:normAutofit lnSpcReduction="10000"/>
          </a:bodyPr>
          <a:lstStyle/>
          <a:p>
            <a:endParaRPr lang="de-AT" dirty="0"/>
          </a:p>
          <a:p>
            <a:r>
              <a:rPr lang="de-DE" sz="3200" dirty="0"/>
              <a:t>Passwörter sind in regelmäßigen Abständen zu ändern.</a:t>
            </a:r>
          </a:p>
          <a:p>
            <a:r>
              <a:rPr lang="de-DE" sz="3200" dirty="0"/>
              <a:t>Passwörter dürfen auf keinen Fall weitergegeben werden. Bei vom Dienstgeber bereitgestellten Systemen kann dies als </a:t>
            </a:r>
            <a:r>
              <a:rPr lang="de-DE" sz="3200" b="1" dirty="0"/>
              <a:t>Dienstpflichtverletzung</a:t>
            </a:r>
            <a:r>
              <a:rPr lang="de-DE" sz="3200" dirty="0"/>
              <a:t> ausgelegt werden.</a:t>
            </a:r>
          </a:p>
          <a:p>
            <a:r>
              <a:rPr lang="de-DE" sz="3200" dirty="0"/>
              <a:t>Geben Sie Passwörter immer unbeobachtet von Dritten ein.</a:t>
            </a:r>
          </a:p>
          <a:p>
            <a:r>
              <a:rPr lang="de-DE" sz="3200" dirty="0"/>
              <a:t>Wenn Sie den Verdacht haben, dass Ihr Passwort einem Dritten bekannt ist, ändern Sie es umgehend.</a:t>
            </a:r>
          </a:p>
          <a:p>
            <a:r>
              <a:rPr lang="de-DE" sz="3200" dirty="0"/>
              <a:t>Schreiben Sie Passwörter nirgends auf. Wenn nicht anders möglich, versperren Sie diese eventuell in einem elektronischen Passwort-Safe</a:t>
            </a:r>
            <a:r>
              <a:rPr lang="de-DE" dirty="0"/>
              <a:t>.</a:t>
            </a:r>
          </a:p>
          <a:p>
            <a:endParaRPr lang="de-AT" dirty="0"/>
          </a:p>
        </p:txBody>
      </p:sp>
    </p:spTree>
    <p:extLst>
      <p:ext uri="{BB962C8B-B14F-4D97-AF65-F5344CB8AC3E}">
        <p14:creationId xmlns:p14="http://schemas.microsoft.com/office/powerpoint/2010/main" val="3449852648"/>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sichere Zugangsinformationen und Passwörter</a:t>
            </a:r>
            <a:endParaRPr lang="de-AT" b="1" dirty="0"/>
          </a:p>
        </p:txBody>
      </p:sp>
      <p:sp>
        <p:nvSpPr>
          <p:cNvPr id="3" name="Inhaltsplatzhalter 2"/>
          <p:cNvSpPr>
            <a:spLocks noGrp="1"/>
          </p:cNvSpPr>
          <p:nvPr>
            <p:ph idx="1"/>
          </p:nvPr>
        </p:nvSpPr>
        <p:spPr/>
        <p:txBody>
          <a:bodyPr>
            <a:normAutofit fontScale="92500" lnSpcReduction="10000"/>
          </a:bodyPr>
          <a:lstStyle/>
          <a:p>
            <a:endParaRPr lang="de-AT" dirty="0"/>
          </a:p>
          <a:p>
            <a:r>
              <a:rPr lang="de-DE" dirty="0"/>
              <a:t>Verwenden Sie nicht das gleiche Passwort im dienstlichen Bereich wie auch im privaten Bereich (z. B. bei sozialen Netzen usw.) bzw. verwenden Sie grundsätzlich immer unterschiedliche Passwörter für die verschiedenen Benutzerkonten und Anwendungen.</a:t>
            </a:r>
          </a:p>
          <a:p>
            <a:r>
              <a:rPr lang="de-DE" dirty="0"/>
              <a:t>Es gilt das Grundprinzip: Das Passwort muss für Sie leicht merkbar, aber für andere schwer zu Erraten bzw. aufgrund seiner Merkmale nicht ableitbar sein (wie dies z. B. bei einem Geburtsdatum der Fall wäre).</a:t>
            </a:r>
          </a:p>
          <a:p>
            <a:r>
              <a:rPr lang="de-DE" dirty="0"/>
              <a:t>Verwenden Sie bei der Gestaltung des Passwortes immer eine Kombination aus Buchstaben, Ziffern und Sonderzeichen. Helfen Sie sich mit Eselsbrücken, z. B. den Anfangsbuchstaben eines für Sie gut merkbaren Satzes mit Ziffern und Sonderzeichen.</a:t>
            </a:r>
          </a:p>
          <a:p>
            <a:endParaRPr lang="de-AT" dirty="0"/>
          </a:p>
        </p:txBody>
      </p:sp>
    </p:spTree>
    <p:extLst>
      <p:ext uri="{BB962C8B-B14F-4D97-AF65-F5344CB8AC3E}">
        <p14:creationId xmlns:p14="http://schemas.microsoft.com/office/powerpoint/2010/main" val="1524877849"/>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Sicherheit auch außerhalb des Büros</a:t>
            </a:r>
            <a:endParaRPr lang="de-AT" b="1" dirty="0"/>
          </a:p>
        </p:txBody>
      </p:sp>
      <p:sp>
        <p:nvSpPr>
          <p:cNvPr id="3" name="Inhaltsplatzhalter 2"/>
          <p:cNvSpPr>
            <a:spLocks noGrp="1"/>
          </p:cNvSpPr>
          <p:nvPr>
            <p:ph idx="1"/>
          </p:nvPr>
        </p:nvSpPr>
        <p:spPr>
          <a:xfrm>
            <a:off x="838200" y="2172135"/>
            <a:ext cx="10515600" cy="4351338"/>
          </a:xfrm>
        </p:spPr>
        <p:txBody>
          <a:bodyPr>
            <a:normAutofit/>
          </a:bodyPr>
          <a:lstStyle/>
          <a:p>
            <a:r>
              <a:rPr lang="de-DE" sz="3200" dirty="0"/>
              <a:t>Wenn Sie Informationen außerhalb des Büros bzw. unterwegs verwenden, achten Sie besonders darauf, dass diese Informationen gut abgesichert und für Dritte nicht zugreifbar sind.</a:t>
            </a:r>
            <a:endParaRPr lang="de-AT" sz="3200" dirty="0"/>
          </a:p>
        </p:txBody>
      </p:sp>
    </p:spTree>
    <p:extLst>
      <p:ext uri="{BB962C8B-B14F-4D97-AF65-F5344CB8AC3E}">
        <p14:creationId xmlns:p14="http://schemas.microsoft.com/office/powerpoint/2010/main" val="1255262348"/>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838200" y="172619"/>
            <a:ext cx="10515600" cy="1325563"/>
          </a:xfrm>
        </p:spPr>
        <p:txBody>
          <a:bodyPr/>
          <a:lstStyle/>
          <a:p>
            <a:r>
              <a:rPr lang="de-DE" b="1" dirty="0"/>
              <a:t>Einige Grundregeln für Sicherheit auch außerhalb des Büros</a:t>
            </a:r>
            <a:endParaRPr lang="de-AT" b="1" dirty="0"/>
          </a:p>
        </p:txBody>
      </p:sp>
      <p:sp>
        <p:nvSpPr>
          <p:cNvPr id="3" name="Inhaltsplatzhalter 2"/>
          <p:cNvSpPr>
            <a:spLocks noGrp="1"/>
          </p:cNvSpPr>
          <p:nvPr>
            <p:ph idx="1"/>
          </p:nvPr>
        </p:nvSpPr>
        <p:spPr>
          <a:xfrm>
            <a:off x="838200" y="1344362"/>
            <a:ext cx="10515600" cy="5316320"/>
          </a:xfrm>
        </p:spPr>
        <p:txBody>
          <a:bodyPr>
            <a:normAutofit lnSpcReduction="10000"/>
          </a:bodyPr>
          <a:lstStyle/>
          <a:p>
            <a:endParaRPr lang="de-AT" dirty="0"/>
          </a:p>
          <a:p>
            <a:r>
              <a:rPr lang="de-DE" sz="3200" dirty="0"/>
              <a:t>Nehmen Sie nur jene Daten mit, die Sie auch tatsächlich benötigen.</a:t>
            </a:r>
          </a:p>
          <a:p>
            <a:r>
              <a:rPr lang="de-DE" sz="3200" dirty="0"/>
              <a:t>Achten Sie bei der Verwendung des Notebooks, Tablets, Smartphones u. a. in öffentlichen Bereichen (Flughafen, Bahnhof usw.) darauf, dass niemand Ihre vertraulichen Informationen mitliest.</a:t>
            </a:r>
          </a:p>
          <a:p>
            <a:r>
              <a:rPr lang="de-DE" sz="3200" dirty="0"/>
              <a:t>Auf Dienstreisen mittels Flug oder Bahn behalten Sie alle Ihre elektronischen Geräte und Speichermedien (</a:t>
            </a:r>
            <a:r>
              <a:rPr lang="de-DE" sz="3200" dirty="0" err="1"/>
              <a:t>Datenstick</a:t>
            </a:r>
            <a:r>
              <a:rPr lang="de-DE" sz="3200" dirty="0"/>
              <a:t> u. a.) immer bei sich im Handgepäck. Lassen Sie Notebook, Tablet, Smartphone, </a:t>
            </a:r>
            <a:r>
              <a:rPr lang="de-DE" sz="3200" dirty="0" err="1"/>
              <a:t>Datenstick</a:t>
            </a:r>
            <a:r>
              <a:rPr lang="de-DE" sz="3200" dirty="0"/>
              <a:t> usw. nicht sichtbar z. B. im Auto oder in anderen Bereichen liegen.</a:t>
            </a:r>
          </a:p>
          <a:p>
            <a:endParaRPr lang="de-AT" dirty="0"/>
          </a:p>
        </p:txBody>
      </p:sp>
    </p:spTree>
    <p:extLst>
      <p:ext uri="{BB962C8B-B14F-4D97-AF65-F5344CB8AC3E}">
        <p14:creationId xmlns:p14="http://schemas.microsoft.com/office/powerpoint/2010/main" val="382709300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838200" y="182245"/>
            <a:ext cx="10515600" cy="1325563"/>
          </a:xfrm>
        </p:spPr>
        <p:txBody>
          <a:bodyPr/>
          <a:lstStyle/>
          <a:p>
            <a:r>
              <a:rPr lang="de-DE" b="1" dirty="0"/>
              <a:t>Einige Grundregeln für Sicherheit auch außerhalb des Büros</a:t>
            </a:r>
            <a:endParaRPr lang="de-AT" b="1" dirty="0"/>
          </a:p>
        </p:txBody>
      </p:sp>
      <p:sp>
        <p:nvSpPr>
          <p:cNvPr id="3" name="Inhaltsplatzhalter 2"/>
          <p:cNvSpPr>
            <a:spLocks noGrp="1"/>
          </p:cNvSpPr>
          <p:nvPr>
            <p:ph idx="1"/>
          </p:nvPr>
        </p:nvSpPr>
        <p:spPr>
          <a:xfrm>
            <a:off x="838200" y="1296235"/>
            <a:ext cx="10515600" cy="5441449"/>
          </a:xfrm>
        </p:spPr>
        <p:txBody>
          <a:bodyPr>
            <a:normAutofit lnSpcReduction="10000"/>
          </a:bodyPr>
          <a:lstStyle/>
          <a:p>
            <a:endParaRPr lang="de-AT" dirty="0"/>
          </a:p>
          <a:p>
            <a:r>
              <a:rPr lang="de-DE" dirty="0"/>
              <a:t>Beachten Sie, dass vertrauliche Informationen, auch wenn sie am Notebook abgespeichert sind, in einem sicheren Bereich bzw. verschlüsselt abgelegt werden.</a:t>
            </a:r>
          </a:p>
          <a:p>
            <a:r>
              <a:rPr lang="de-DE" dirty="0"/>
              <a:t>Achten Sie bei Ihrem Notebook, Smartphone usw. auf einen stets aktuellen Virenscanner.</a:t>
            </a:r>
          </a:p>
          <a:p>
            <a:r>
              <a:rPr lang="de-DE" dirty="0"/>
              <a:t>Wenn Sie sich in ein öffentliches WLAN (»Hotspot«) einwählen, surfen Sie am besten über ein Betriebssystem-Nutzerkonto mit eingeschränkten Zugriffsrechten und geben Daten ausschließlich über SSL-verschlüsselte Websites ein (erkennbar an »https://« und einem Schloss-Symbol entweder neben der Adressleiste oder am unteren Bildschirmrand). Viele öffentliche Verbindungen sind nicht ausreichend geschützt.</a:t>
            </a:r>
          </a:p>
          <a:p>
            <a:endParaRPr lang="de-AT" dirty="0"/>
          </a:p>
        </p:txBody>
      </p:sp>
    </p:spTree>
    <p:extLst>
      <p:ext uri="{BB962C8B-B14F-4D97-AF65-F5344CB8AC3E}">
        <p14:creationId xmlns:p14="http://schemas.microsoft.com/office/powerpoint/2010/main" val="20057743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6"/>
            <a:ext cx="10515600" cy="499848"/>
          </a:xfrm>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924697" y="1800912"/>
            <a:ext cx="10515600" cy="4351338"/>
          </a:xfrm>
        </p:spPr>
        <p:txBody>
          <a:bodyPr>
            <a:normAutofit/>
          </a:bodyPr>
          <a:lstStyle/>
          <a:p>
            <a:pPr marL="0" indent="0" algn="ctr">
              <a:buNone/>
            </a:pPr>
            <a:r>
              <a:rPr lang="de-DE" sz="6000" dirty="0"/>
              <a:t>Die Rechtmäßigkeit der Verarbeitung </a:t>
            </a:r>
          </a:p>
          <a:p>
            <a:pPr marL="0" indent="0" algn="ctr">
              <a:buNone/>
            </a:pPr>
            <a:r>
              <a:rPr lang="de-DE" sz="6000" dirty="0"/>
              <a:t>wird im Art. 6 DSGVO geregelt</a:t>
            </a:r>
            <a:endParaRPr lang="de-AT" sz="6000" dirty="0"/>
          </a:p>
        </p:txBody>
      </p:sp>
    </p:spTree>
    <p:extLst>
      <p:ext uri="{BB962C8B-B14F-4D97-AF65-F5344CB8AC3E}">
        <p14:creationId xmlns:p14="http://schemas.microsoft.com/office/powerpoint/2010/main" val="78342198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eine sichere E-Mail-Kommunikation und sicher im Internet </a:t>
            </a:r>
            <a:endParaRPr lang="de-AT" b="1" dirty="0"/>
          </a:p>
        </p:txBody>
      </p:sp>
      <p:sp>
        <p:nvSpPr>
          <p:cNvPr id="3" name="Inhaltsplatzhalter 2"/>
          <p:cNvSpPr>
            <a:spLocks noGrp="1"/>
          </p:cNvSpPr>
          <p:nvPr>
            <p:ph idx="1"/>
          </p:nvPr>
        </p:nvSpPr>
        <p:spPr>
          <a:xfrm>
            <a:off x="838200" y="2143259"/>
            <a:ext cx="10515600" cy="4351338"/>
          </a:xfrm>
        </p:spPr>
        <p:txBody>
          <a:bodyPr>
            <a:normAutofit/>
          </a:bodyPr>
          <a:lstStyle/>
          <a:p>
            <a:r>
              <a:rPr lang="de-DE" sz="3200" dirty="0"/>
              <a:t>Computerviren und andere Schadsoftware werden meist über das Internet beim Surfen bzw. über E-Mail verteilt. Grundsätzlich sind die Systeme der öffentlichen Verwaltung gut abgeschirmt und mit sogenannten Virenscannern ausgestattet. Dennoch kann es vorkommen, dass Schadsoftware Ihren PC oder Ihr Notebook verseucht. </a:t>
            </a:r>
            <a:endParaRPr lang="de-AT" sz="3200" dirty="0"/>
          </a:p>
        </p:txBody>
      </p:sp>
    </p:spTree>
    <p:extLst>
      <p:ext uri="{BB962C8B-B14F-4D97-AF65-F5344CB8AC3E}">
        <p14:creationId xmlns:p14="http://schemas.microsoft.com/office/powerpoint/2010/main" val="3093307669"/>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eine sichere E-Mail-Kommunikation und sicher im Internet </a:t>
            </a:r>
            <a:endParaRPr lang="de-AT" b="1" dirty="0"/>
          </a:p>
        </p:txBody>
      </p:sp>
      <p:sp>
        <p:nvSpPr>
          <p:cNvPr id="3" name="Inhaltsplatzhalter 2"/>
          <p:cNvSpPr>
            <a:spLocks noGrp="1"/>
          </p:cNvSpPr>
          <p:nvPr>
            <p:ph idx="1"/>
          </p:nvPr>
        </p:nvSpPr>
        <p:spPr/>
        <p:txBody>
          <a:bodyPr/>
          <a:lstStyle/>
          <a:p>
            <a:endParaRPr lang="de-AT" dirty="0"/>
          </a:p>
          <a:p>
            <a:r>
              <a:rPr lang="de-DE" sz="3200" dirty="0"/>
              <a:t>Wenn Sie Mails von unbekannten Adressen oder in dubioser Konstellation erhalten, verwerfen Sie diese. </a:t>
            </a:r>
          </a:p>
          <a:p>
            <a:r>
              <a:rPr lang="de-DE" sz="3200" dirty="0"/>
              <a:t>Ihr Systemadministrator oder die IT-Abteilung wird niemals die Übermittlung Ihres Passwortes oder Pin-Codes verlangen. </a:t>
            </a:r>
          </a:p>
          <a:p>
            <a:r>
              <a:rPr lang="de-DE" sz="3200" dirty="0"/>
              <a:t>Verwenden Sie nach Möglichkeit die digitale Signatur zur Absicherung Ihres Dokumentenaustausches (z. B. mit der PDF-Signatur auch mit Handy (</a:t>
            </a:r>
            <a:r>
              <a:rPr lang="de-DE" sz="3200" dirty="0" err="1"/>
              <a:t>ATrust</a:t>
            </a:r>
            <a:r>
              <a:rPr lang="de-DE" sz="3200" dirty="0"/>
              <a:t>, e-Tresor,.....)). </a:t>
            </a:r>
          </a:p>
          <a:p>
            <a:endParaRPr lang="de-AT" dirty="0"/>
          </a:p>
        </p:txBody>
      </p:sp>
    </p:spTree>
    <p:extLst>
      <p:ext uri="{BB962C8B-B14F-4D97-AF65-F5344CB8AC3E}">
        <p14:creationId xmlns:p14="http://schemas.microsoft.com/office/powerpoint/2010/main" val="1065171738"/>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eine sichere E-Mail-Kommunikation und sicher im Internet </a:t>
            </a:r>
            <a:endParaRPr lang="de-AT" b="1" dirty="0"/>
          </a:p>
        </p:txBody>
      </p:sp>
      <p:sp>
        <p:nvSpPr>
          <p:cNvPr id="3" name="Inhaltsplatzhalter 2"/>
          <p:cNvSpPr>
            <a:spLocks noGrp="1"/>
          </p:cNvSpPr>
          <p:nvPr>
            <p:ph idx="1"/>
          </p:nvPr>
        </p:nvSpPr>
        <p:spPr>
          <a:xfrm>
            <a:off x="838200" y="1367406"/>
            <a:ext cx="10515600" cy="5245785"/>
          </a:xfrm>
        </p:spPr>
        <p:txBody>
          <a:bodyPr>
            <a:normAutofit/>
          </a:bodyPr>
          <a:lstStyle/>
          <a:p>
            <a:endParaRPr lang="de-AT" dirty="0"/>
          </a:p>
          <a:p>
            <a:r>
              <a:rPr lang="de-DE" sz="3200" dirty="0"/>
              <a:t>Öffnen Sie nicht automatisch alles, was Ihnen zugesandt wird, insbesondere keine unerwarteten E-Mails, die in einer unüblichen Sprache verfasst sind und von Unbekannten stammen. Dateianhänge von derartigen Absendern könnten mit Viren oder anderer Schadsoftware behaftet sein. </a:t>
            </a:r>
          </a:p>
          <a:p>
            <a:r>
              <a:rPr lang="de-AT" sz="3200" dirty="0"/>
              <a:t>Die Change einen Lottosechser zu bekommen ist 1/8.145.60</a:t>
            </a:r>
            <a:endParaRPr lang="de-DE" sz="3200" dirty="0"/>
          </a:p>
          <a:p>
            <a:r>
              <a:rPr lang="de-DE" sz="3200" dirty="0"/>
              <a:t>Klicken Sie nicht willkürlich beim Surfen im Internet auf jegliches Angebot und prüfen Sie, bevor Sie Webseiten aufrufen, ob das Ihren Intentionen entspricht. </a:t>
            </a:r>
          </a:p>
          <a:p>
            <a:endParaRPr lang="de-AT" dirty="0"/>
          </a:p>
        </p:txBody>
      </p:sp>
    </p:spTree>
    <p:extLst>
      <p:ext uri="{BB962C8B-B14F-4D97-AF65-F5344CB8AC3E}">
        <p14:creationId xmlns:p14="http://schemas.microsoft.com/office/powerpoint/2010/main" val="666874363"/>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eine sichere E-Mail-Kommunikation und sicher im Internet </a:t>
            </a:r>
            <a:endParaRPr lang="de-AT" b="1" dirty="0"/>
          </a:p>
        </p:txBody>
      </p:sp>
      <p:sp>
        <p:nvSpPr>
          <p:cNvPr id="3" name="Inhaltsplatzhalter 2"/>
          <p:cNvSpPr>
            <a:spLocks noGrp="1"/>
          </p:cNvSpPr>
          <p:nvPr>
            <p:ph idx="1"/>
          </p:nvPr>
        </p:nvSpPr>
        <p:spPr/>
        <p:txBody>
          <a:bodyPr/>
          <a:lstStyle/>
          <a:p>
            <a:endParaRPr lang="de-AT" dirty="0"/>
          </a:p>
          <a:p>
            <a:r>
              <a:rPr lang="de-DE" sz="3200" dirty="0"/>
              <a:t>Achten Sie beim Nutzen eines Angebotes im Internet, bei welchem sensible Daten eingegeben werden, dass Sie eine »sichere Verbindung« haben (siehe Hinweise SSL-Verschlüsselung). </a:t>
            </a:r>
          </a:p>
          <a:p>
            <a:r>
              <a:rPr lang="de-DE" sz="3200" dirty="0"/>
              <a:t>Achten Sie beim Herunterladen besonders auf Dateien, die für Sie unbekannte Endungen (also nicht .</a:t>
            </a:r>
            <a:r>
              <a:rPr lang="de-DE" sz="3200" dirty="0" err="1"/>
              <a:t>doc</a:t>
            </a:r>
            <a:r>
              <a:rPr lang="de-DE" sz="3200" dirty="0"/>
              <a:t>, .</a:t>
            </a:r>
            <a:r>
              <a:rPr lang="de-DE" sz="3200" dirty="0" err="1"/>
              <a:t>xls</a:t>
            </a:r>
            <a:r>
              <a:rPr lang="de-DE" sz="3200" dirty="0"/>
              <a:t>, .</a:t>
            </a:r>
            <a:r>
              <a:rPr lang="de-DE" sz="3200" dirty="0" err="1"/>
              <a:t>pdf</a:t>
            </a:r>
            <a:r>
              <a:rPr lang="de-DE" sz="3200" dirty="0"/>
              <a:t> usw.) aufweisen. </a:t>
            </a:r>
          </a:p>
          <a:p>
            <a:endParaRPr lang="de-AT" dirty="0"/>
          </a:p>
        </p:txBody>
      </p:sp>
    </p:spTree>
    <p:extLst>
      <p:ext uri="{BB962C8B-B14F-4D97-AF65-F5344CB8AC3E}">
        <p14:creationId xmlns:p14="http://schemas.microsoft.com/office/powerpoint/2010/main" val="3275868209"/>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b="1" dirty="0"/>
              <a:t>Einige Grundregeln für eine sichere E-Mail-Kommunikation und sicher im Internet </a:t>
            </a:r>
            <a:endParaRPr lang="de-AT" b="1" dirty="0"/>
          </a:p>
        </p:txBody>
      </p:sp>
      <p:sp>
        <p:nvSpPr>
          <p:cNvPr id="3" name="Inhaltsplatzhalter 2"/>
          <p:cNvSpPr>
            <a:spLocks noGrp="1"/>
          </p:cNvSpPr>
          <p:nvPr>
            <p:ph idx="1"/>
          </p:nvPr>
        </p:nvSpPr>
        <p:spPr>
          <a:xfrm>
            <a:off x="838200" y="1963024"/>
            <a:ext cx="10515600" cy="4379052"/>
          </a:xfrm>
        </p:spPr>
        <p:txBody>
          <a:bodyPr>
            <a:normAutofit lnSpcReduction="10000"/>
          </a:bodyPr>
          <a:lstStyle/>
          <a:p>
            <a:endParaRPr lang="de-AT" dirty="0"/>
          </a:p>
          <a:p>
            <a:r>
              <a:rPr lang="de-DE" sz="3200" dirty="0"/>
              <a:t>Antworten Sie niemals auf Spam-E-Mails, weder um Fragen zu beantworten, noch um mitzuteilen, dass Sie diese lästigen Zusendungen nicht mehr wollen. Damit bestätigen Sie nur, dass es sich um eine gültige E-Mail-Adresse handelt und bekommen umso mehr Spam. </a:t>
            </a:r>
          </a:p>
          <a:p>
            <a:r>
              <a:rPr lang="de-DE" sz="3200" dirty="0"/>
              <a:t>Überlegen Sie genau, welche Daten Sie im Internet von sich preisgeben. Im Netz ist es oft schwierig, seine Rechte bei Datenmissbrauch durchzusetzen. </a:t>
            </a:r>
          </a:p>
          <a:p>
            <a:pPr marL="0" indent="0">
              <a:buNone/>
            </a:pPr>
            <a:r>
              <a:rPr lang="de-DE" sz="3200" dirty="0"/>
              <a:t>	</a:t>
            </a:r>
          </a:p>
          <a:p>
            <a:endParaRPr lang="de-DE" dirty="0"/>
          </a:p>
          <a:p>
            <a:endParaRPr lang="de-AT" dirty="0"/>
          </a:p>
        </p:txBody>
      </p:sp>
    </p:spTree>
    <p:extLst>
      <p:ext uri="{BB962C8B-B14F-4D97-AF65-F5344CB8AC3E}">
        <p14:creationId xmlns:p14="http://schemas.microsoft.com/office/powerpoint/2010/main" val="4223056006"/>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bg>
      <p:bgPr>
        <a:solidFill>
          <a:srgbClr val="FFFF00">
            <a:alpha val="35000"/>
          </a:srgbClr>
        </a:solidFill>
        <a:effectLst/>
      </p:bgPr>
    </p:bg>
    <p:spTree>
      <p:nvGrpSpPr>
        <p:cNvPr id="1" name=""/>
        <p:cNvGrpSpPr/>
        <p:nvPr/>
      </p:nvGrpSpPr>
      <p:grpSpPr>
        <a:xfrm>
          <a:off x="0" y="0"/>
          <a:ext cx="0" cy="0"/>
          <a:chOff x="0" y="0"/>
          <a:chExt cx="0" cy="0"/>
        </a:xfrm>
      </p:grpSpPr>
      <p:sp>
        <p:nvSpPr>
          <p:cNvPr id="3" name="Inhaltsplatzhalter 2"/>
          <p:cNvSpPr>
            <a:spLocks noGrp="1"/>
          </p:cNvSpPr>
          <p:nvPr>
            <p:ph idx="1"/>
          </p:nvPr>
        </p:nvSpPr>
        <p:spPr>
          <a:xfrm>
            <a:off x="751573" y="574341"/>
            <a:ext cx="10515600" cy="5990088"/>
          </a:xfrm>
        </p:spPr>
        <p:txBody>
          <a:bodyPr>
            <a:noAutofit/>
          </a:bodyPr>
          <a:lstStyle/>
          <a:p>
            <a:pPr marL="0" indent="0" algn="just">
              <a:buNone/>
            </a:pPr>
            <a:r>
              <a:rPr lang="de-DE" sz="3200" dirty="0"/>
              <a:t>Abschließend sei angemerkt, dass absolute Sicherheit in der virtuellen Welt nicht möglich ist. Mit der Einhaltung einiger Grundverhaltensregeln wird es aber jenen, die versuchen, unbefugt an Informationen zu gelangen, erschwert, diese zu bekommen. </a:t>
            </a:r>
          </a:p>
          <a:p>
            <a:pPr marL="0" indent="0" algn="just">
              <a:buNone/>
            </a:pPr>
            <a:endParaRPr lang="de-DE" sz="3200" dirty="0"/>
          </a:p>
          <a:p>
            <a:pPr marL="0" indent="0" algn="just">
              <a:buNone/>
            </a:pPr>
            <a:r>
              <a:rPr lang="de-DE" sz="3200" dirty="0"/>
              <a:t>Sollte es trotz Berücksichtigung der angeführten Punkte zu einem Vorfall kommen, dann wenden Sie sich </a:t>
            </a:r>
            <a:r>
              <a:rPr lang="de-DE" sz="3200" b="1" dirty="0"/>
              <a:t>umgehend</a:t>
            </a:r>
            <a:r>
              <a:rPr lang="de-DE" sz="3200" dirty="0"/>
              <a:t> an Ihre IT bzw. an den Datenschutzbeauftragten.</a:t>
            </a:r>
            <a:endParaRPr lang="de-AT" sz="3200" dirty="0"/>
          </a:p>
        </p:txBody>
      </p:sp>
    </p:spTree>
    <p:extLst>
      <p:ext uri="{BB962C8B-B14F-4D97-AF65-F5344CB8AC3E}">
        <p14:creationId xmlns:p14="http://schemas.microsoft.com/office/powerpoint/2010/main" val="280061968"/>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8E17CD-1FEC-438D-8C5A-956809876DBA}"/>
              </a:ext>
            </a:extLst>
          </p:cNvPr>
          <p:cNvSpPr>
            <a:spLocks noGrp="1"/>
          </p:cNvSpPr>
          <p:nvPr>
            <p:ph type="title"/>
          </p:nvPr>
        </p:nvSpPr>
        <p:spPr/>
        <p:txBody>
          <a:bodyPr/>
          <a:lstStyle/>
          <a:p>
            <a:pPr algn="ctr"/>
            <a:r>
              <a:rPr lang="de-AT" dirty="0"/>
              <a:t>Beispiele Phishing-Mails</a:t>
            </a:r>
          </a:p>
        </p:txBody>
      </p:sp>
      <p:pic>
        <p:nvPicPr>
          <p:cNvPr id="5" name="Inhaltsplatzhalter 4">
            <a:extLst>
              <a:ext uri="{FF2B5EF4-FFF2-40B4-BE49-F238E27FC236}">
                <a16:creationId xmlns:a16="http://schemas.microsoft.com/office/drawing/2014/main" id="{AE8000E2-E09E-4EB9-8B24-5CCB4BC0A67F}"/>
              </a:ext>
            </a:extLst>
          </p:cNvPr>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229359" y="1825625"/>
            <a:ext cx="7733282" cy="4667250"/>
          </a:xfrm>
        </p:spPr>
      </p:pic>
    </p:spTree>
    <p:extLst>
      <p:ext uri="{BB962C8B-B14F-4D97-AF65-F5344CB8AC3E}">
        <p14:creationId xmlns:p14="http://schemas.microsoft.com/office/powerpoint/2010/main" val="2830386547"/>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C89BB35-6022-4B63-9507-EE033B1D9F92}"/>
              </a:ext>
            </a:extLst>
          </p:cNvPr>
          <p:cNvSpPr>
            <a:spLocks noGrp="1"/>
          </p:cNvSpPr>
          <p:nvPr>
            <p:ph type="title"/>
          </p:nvPr>
        </p:nvSpPr>
        <p:spPr/>
        <p:txBody>
          <a:bodyPr/>
          <a:lstStyle/>
          <a:p>
            <a:pPr algn="ctr"/>
            <a:r>
              <a:rPr lang="de-AT" dirty="0"/>
              <a:t>Beispiele für Phishing-Mails</a:t>
            </a:r>
          </a:p>
        </p:txBody>
      </p:sp>
      <p:pic>
        <p:nvPicPr>
          <p:cNvPr id="4" name="Inhaltsplatzhalter 3">
            <a:extLst>
              <a:ext uri="{FF2B5EF4-FFF2-40B4-BE49-F238E27FC236}">
                <a16:creationId xmlns:a16="http://schemas.microsoft.com/office/drawing/2014/main" id="{35C3A117-E02B-4BC7-9B51-6065870C6E8D}"/>
              </a:ext>
            </a:extLst>
          </p:cNvPr>
          <p:cNvPicPr>
            <a:picLocks noGrp="1" noChangeAspect="1"/>
          </p:cNvPicPr>
          <p:nvPr>
            <p:ph idx="1"/>
          </p:nvPr>
        </p:nvPicPr>
        <p:blipFill rotWithShape="1">
          <a:blip r:embed="rId2"/>
          <a:srcRect l="77789" t="39513" r="5059" b="7444"/>
          <a:stretch/>
        </p:blipFill>
        <p:spPr>
          <a:xfrm>
            <a:off x="3268910" y="1747314"/>
            <a:ext cx="5654180" cy="4917818"/>
          </a:xfrm>
          <a:prstGeom prst="rect">
            <a:avLst/>
          </a:prstGeom>
        </p:spPr>
      </p:pic>
    </p:spTree>
    <p:extLst>
      <p:ext uri="{BB962C8B-B14F-4D97-AF65-F5344CB8AC3E}">
        <p14:creationId xmlns:p14="http://schemas.microsoft.com/office/powerpoint/2010/main" val="2399801456"/>
      </p:ext>
    </p:extLst>
  </p:cSld>
  <p:clrMapOvr>
    <a:masterClrMapping/>
  </p:clrMapOvr>
</p:sld>
</file>

<file path=ppt/slides/slide78.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2BA275-9215-4022-8927-8FA9B4590A85}"/>
              </a:ext>
            </a:extLst>
          </p:cNvPr>
          <p:cNvSpPr>
            <a:spLocks noGrp="1"/>
          </p:cNvSpPr>
          <p:nvPr>
            <p:ph type="title"/>
          </p:nvPr>
        </p:nvSpPr>
        <p:spPr/>
        <p:txBody>
          <a:bodyPr/>
          <a:lstStyle/>
          <a:p>
            <a:pPr algn="ctr"/>
            <a:r>
              <a:rPr lang="de-AT" dirty="0"/>
              <a:t>Beispiele für Phishing-Mails</a:t>
            </a:r>
          </a:p>
        </p:txBody>
      </p:sp>
      <p:pic>
        <p:nvPicPr>
          <p:cNvPr id="4" name="Grafik 3">
            <a:extLst>
              <a:ext uri="{FF2B5EF4-FFF2-40B4-BE49-F238E27FC236}">
                <a16:creationId xmlns:a16="http://schemas.microsoft.com/office/drawing/2014/main" id="{2380E689-94DD-497E-B340-15AF3CFB17F8}"/>
              </a:ext>
            </a:extLst>
          </p:cNvPr>
          <p:cNvPicPr>
            <a:picLocks noChangeAspect="1"/>
          </p:cNvPicPr>
          <p:nvPr/>
        </p:nvPicPr>
        <p:blipFill rotWithShape="1">
          <a:blip r:embed="rId2"/>
          <a:srcRect l="78096" t="31468" r="642" b="10305"/>
          <a:stretch/>
        </p:blipFill>
        <p:spPr>
          <a:xfrm>
            <a:off x="3155658" y="1761687"/>
            <a:ext cx="5880683" cy="4529457"/>
          </a:xfrm>
          <a:prstGeom prst="rect">
            <a:avLst/>
          </a:prstGeom>
        </p:spPr>
      </p:pic>
    </p:spTree>
    <p:extLst>
      <p:ext uri="{BB962C8B-B14F-4D97-AF65-F5344CB8AC3E}">
        <p14:creationId xmlns:p14="http://schemas.microsoft.com/office/powerpoint/2010/main" val="3633568198"/>
      </p:ext>
    </p:extLst>
  </p:cSld>
  <p:clrMapOvr>
    <a:masterClrMapping/>
  </p:clrMapOvr>
</p:sld>
</file>

<file path=ppt/slides/slide79.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B0D7C0-520B-42DA-835E-0301D0A434DD}"/>
              </a:ext>
            </a:extLst>
          </p:cNvPr>
          <p:cNvSpPr>
            <a:spLocks noGrp="1"/>
          </p:cNvSpPr>
          <p:nvPr>
            <p:ph type="title"/>
          </p:nvPr>
        </p:nvSpPr>
        <p:spPr>
          <a:xfrm>
            <a:off x="838200" y="365126"/>
            <a:ext cx="10515600" cy="782540"/>
          </a:xfrm>
        </p:spPr>
        <p:txBody>
          <a:bodyPr/>
          <a:lstStyle/>
          <a:p>
            <a:pPr algn="ctr"/>
            <a:r>
              <a:rPr lang="de-AT" dirty="0"/>
              <a:t>Beispiele Phishing-Mails</a:t>
            </a:r>
          </a:p>
        </p:txBody>
      </p:sp>
      <p:pic>
        <p:nvPicPr>
          <p:cNvPr id="5" name="Grafik 4">
            <a:extLst>
              <a:ext uri="{FF2B5EF4-FFF2-40B4-BE49-F238E27FC236}">
                <a16:creationId xmlns:a16="http://schemas.microsoft.com/office/drawing/2014/main" id="{457C6813-7C1F-469C-A87E-0BDB253028F8}"/>
              </a:ext>
            </a:extLst>
          </p:cNvPr>
          <p:cNvPicPr>
            <a:picLocks noChangeAspect="1"/>
          </p:cNvPicPr>
          <p:nvPr/>
        </p:nvPicPr>
        <p:blipFill>
          <a:blip r:embed="rId2"/>
          <a:stretch>
            <a:fillRect/>
          </a:stretch>
        </p:blipFill>
        <p:spPr>
          <a:xfrm>
            <a:off x="3005137" y="1427582"/>
            <a:ext cx="6181725" cy="4972147"/>
          </a:xfrm>
          <a:prstGeom prst="rect">
            <a:avLst/>
          </a:prstGeom>
        </p:spPr>
      </p:pic>
    </p:spTree>
    <p:extLst>
      <p:ext uri="{BB962C8B-B14F-4D97-AF65-F5344CB8AC3E}">
        <p14:creationId xmlns:p14="http://schemas.microsoft.com/office/powerpoint/2010/main" val="325792332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838200" y="365125"/>
            <a:ext cx="10515600" cy="388637"/>
          </a:xfrm>
        </p:spPr>
        <p:txBody>
          <a:bodyPr>
            <a:normAutofit/>
          </a:bodyPr>
          <a:lstStyle/>
          <a:p>
            <a:pPr algn="ctr"/>
            <a:r>
              <a:rPr lang="de-DE" sz="1600" dirty="0"/>
              <a:t>DSGVO</a:t>
            </a:r>
            <a:endParaRPr lang="de-AT" sz="1600" dirty="0"/>
          </a:p>
        </p:txBody>
      </p:sp>
      <p:sp>
        <p:nvSpPr>
          <p:cNvPr id="3" name="Inhaltsplatzhalter 2"/>
          <p:cNvSpPr>
            <a:spLocks noGrp="1"/>
          </p:cNvSpPr>
          <p:nvPr>
            <p:ph idx="1"/>
          </p:nvPr>
        </p:nvSpPr>
        <p:spPr>
          <a:xfrm>
            <a:off x="228600" y="2196328"/>
            <a:ext cx="11734800" cy="4410418"/>
          </a:xfrm>
        </p:spPr>
        <p:txBody>
          <a:bodyPr>
            <a:noAutofit/>
          </a:bodyPr>
          <a:lstStyle/>
          <a:p>
            <a:pPr marL="457200" lvl="1" indent="0">
              <a:lnSpc>
                <a:spcPct val="100000"/>
              </a:lnSpc>
              <a:buNone/>
            </a:pPr>
            <a:r>
              <a:rPr lang="de-DE" sz="4000" dirty="0"/>
              <a:t>a) </a:t>
            </a:r>
            <a:r>
              <a:rPr lang="de-DE" sz="4000" b="1" dirty="0"/>
              <a:t>Einwilligung der betroffenen Person: </a:t>
            </a:r>
          </a:p>
          <a:p>
            <a:pPr marL="0" indent="0">
              <a:lnSpc>
                <a:spcPct val="100000"/>
              </a:lnSpc>
              <a:buNone/>
            </a:pPr>
            <a:r>
              <a:rPr lang="de-DE" sz="4400" dirty="0"/>
              <a:t>	Beruht die Verarbeitung auf einer 	Einwilligung, muss der Verantwortliche 	nachweisen können, dass die betroffene 	Person in die Verarbeitung ihrer 	personenbezogenen Daten eingewilligt hat.</a:t>
            </a:r>
          </a:p>
          <a:p>
            <a:pPr marL="0" indent="0">
              <a:lnSpc>
                <a:spcPct val="200000"/>
              </a:lnSpc>
              <a:buNone/>
            </a:pPr>
            <a:endParaRPr lang="de-AT" sz="4400" dirty="0"/>
          </a:p>
        </p:txBody>
      </p:sp>
      <p:sp>
        <p:nvSpPr>
          <p:cNvPr id="4" name="Rechteck 3"/>
          <p:cNvSpPr/>
          <p:nvPr/>
        </p:nvSpPr>
        <p:spPr>
          <a:xfrm>
            <a:off x="399536" y="705603"/>
            <a:ext cx="11392928" cy="769441"/>
          </a:xfrm>
          <a:prstGeom prst="rect">
            <a:avLst/>
          </a:prstGeom>
        </p:spPr>
        <p:txBody>
          <a:bodyPr wrap="square">
            <a:spAutoFit/>
          </a:bodyPr>
          <a:lstStyle/>
          <a:p>
            <a:pPr algn="ctr"/>
            <a:r>
              <a:rPr lang="de-AT" sz="4400" b="1" dirty="0"/>
              <a:t>Rechtmäßigkeit der Verarbeitung</a:t>
            </a:r>
          </a:p>
        </p:txBody>
      </p:sp>
    </p:spTree>
    <p:extLst>
      <p:ext uri="{BB962C8B-B14F-4D97-AF65-F5344CB8AC3E}">
        <p14:creationId xmlns:p14="http://schemas.microsoft.com/office/powerpoint/2010/main" val="4147139232"/>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34DA6A-0233-4A3F-90CD-D1785089D3EC}"/>
              </a:ext>
            </a:extLst>
          </p:cNvPr>
          <p:cNvSpPr>
            <a:spLocks noGrp="1"/>
          </p:cNvSpPr>
          <p:nvPr>
            <p:ph type="title"/>
          </p:nvPr>
        </p:nvSpPr>
        <p:spPr>
          <a:xfrm>
            <a:off x="838200" y="365125"/>
            <a:ext cx="10515600" cy="987814"/>
          </a:xfrm>
        </p:spPr>
        <p:txBody>
          <a:bodyPr/>
          <a:lstStyle/>
          <a:p>
            <a:pPr algn="ctr"/>
            <a:r>
              <a:rPr lang="de-AT" dirty="0"/>
              <a:t>Beispiele Phishing-Mails</a:t>
            </a:r>
          </a:p>
        </p:txBody>
      </p:sp>
      <p:pic>
        <p:nvPicPr>
          <p:cNvPr id="4" name="Inhaltsplatzhalter 3">
            <a:extLst>
              <a:ext uri="{FF2B5EF4-FFF2-40B4-BE49-F238E27FC236}">
                <a16:creationId xmlns:a16="http://schemas.microsoft.com/office/drawing/2014/main" id="{B58D630D-FF8E-405A-A86F-14BD73457B57}"/>
              </a:ext>
            </a:extLst>
          </p:cNvPr>
          <p:cNvPicPr>
            <a:picLocks noGrp="1" noChangeAspect="1"/>
          </p:cNvPicPr>
          <p:nvPr>
            <p:ph idx="1"/>
          </p:nvPr>
        </p:nvPicPr>
        <p:blipFill>
          <a:blip r:embed="rId2"/>
          <a:stretch>
            <a:fillRect/>
          </a:stretch>
        </p:blipFill>
        <p:spPr>
          <a:xfrm>
            <a:off x="1626636" y="1352939"/>
            <a:ext cx="8938728" cy="4907901"/>
          </a:xfrm>
          <a:prstGeom prst="rect">
            <a:avLst/>
          </a:prstGeom>
          <a:solidFill>
            <a:schemeClr val="accent4">
              <a:lumMod val="20000"/>
              <a:lumOff val="80000"/>
            </a:schemeClr>
          </a:solidFill>
        </p:spPr>
      </p:pic>
    </p:spTree>
    <p:extLst>
      <p:ext uri="{BB962C8B-B14F-4D97-AF65-F5344CB8AC3E}">
        <p14:creationId xmlns:p14="http://schemas.microsoft.com/office/powerpoint/2010/main" val="1611538979"/>
      </p:ext>
    </p:extLst>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610F16-398B-4727-A44F-E0EEE1954A40}"/>
              </a:ext>
            </a:extLst>
          </p:cNvPr>
          <p:cNvSpPr>
            <a:spLocks noGrp="1"/>
          </p:cNvSpPr>
          <p:nvPr>
            <p:ph type="title"/>
          </p:nvPr>
        </p:nvSpPr>
        <p:spPr>
          <a:xfrm>
            <a:off x="838200" y="58635"/>
            <a:ext cx="10515600" cy="1325563"/>
          </a:xfrm>
        </p:spPr>
        <p:txBody>
          <a:bodyPr/>
          <a:lstStyle/>
          <a:p>
            <a:pPr algn="ctr"/>
            <a:r>
              <a:rPr lang="de-AT" dirty="0"/>
              <a:t>Beispiele Phishing-Mails</a:t>
            </a:r>
          </a:p>
        </p:txBody>
      </p:sp>
      <p:pic>
        <p:nvPicPr>
          <p:cNvPr id="4" name="Inhaltsplatzhalter 3">
            <a:extLst>
              <a:ext uri="{FF2B5EF4-FFF2-40B4-BE49-F238E27FC236}">
                <a16:creationId xmlns:a16="http://schemas.microsoft.com/office/drawing/2014/main" id="{8A4CB1B3-ADEF-425F-BD22-4C4E6B746CC7}"/>
              </a:ext>
            </a:extLst>
          </p:cNvPr>
          <p:cNvPicPr>
            <a:picLocks noGrp="1" noChangeAspect="1"/>
          </p:cNvPicPr>
          <p:nvPr>
            <p:ph idx="1"/>
          </p:nvPr>
        </p:nvPicPr>
        <p:blipFill>
          <a:blip r:embed="rId2"/>
          <a:stretch>
            <a:fillRect/>
          </a:stretch>
        </p:blipFill>
        <p:spPr>
          <a:xfrm>
            <a:off x="2895600" y="1384198"/>
            <a:ext cx="6400800" cy="5178829"/>
          </a:xfrm>
          <a:prstGeom prst="rect">
            <a:avLst/>
          </a:prstGeom>
        </p:spPr>
      </p:pic>
    </p:spTree>
    <p:extLst>
      <p:ext uri="{BB962C8B-B14F-4D97-AF65-F5344CB8AC3E}">
        <p14:creationId xmlns:p14="http://schemas.microsoft.com/office/powerpoint/2010/main" val="84263605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DD98EF8-2C99-433D-9F0A-C5422183C140}"/>
              </a:ext>
            </a:extLst>
          </p:cNvPr>
          <p:cNvSpPr>
            <a:spLocks noGrp="1"/>
          </p:cNvSpPr>
          <p:nvPr>
            <p:ph type="title"/>
          </p:nvPr>
        </p:nvSpPr>
        <p:spPr/>
        <p:txBody>
          <a:bodyPr/>
          <a:lstStyle/>
          <a:p>
            <a:pPr algn="ctr"/>
            <a:r>
              <a:rPr lang="de-AT" dirty="0"/>
              <a:t>Anzeichen von Phishing erkennen</a:t>
            </a:r>
          </a:p>
        </p:txBody>
      </p:sp>
      <p:sp>
        <p:nvSpPr>
          <p:cNvPr id="3" name="Inhaltsplatzhalter 2">
            <a:extLst>
              <a:ext uri="{FF2B5EF4-FFF2-40B4-BE49-F238E27FC236}">
                <a16:creationId xmlns:a16="http://schemas.microsoft.com/office/drawing/2014/main" id="{8F27CC03-27EB-4FDC-9DDF-29275900863F}"/>
              </a:ext>
            </a:extLst>
          </p:cNvPr>
          <p:cNvSpPr>
            <a:spLocks noGrp="1"/>
          </p:cNvSpPr>
          <p:nvPr>
            <p:ph idx="1"/>
          </p:nvPr>
        </p:nvSpPr>
        <p:spPr/>
        <p:txBody>
          <a:bodyPr>
            <a:normAutofit fontScale="92500" lnSpcReduction="10000"/>
          </a:bodyPr>
          <a:lstStyle/>
          <a:p>
            <a:r>
              <a:rPr lang="de-AT" dirty="0"/>
              <a:t>fehlende persönliche Anrede</a:t>
            </a:r>
          </a:p>
          <a:p>
            <a:r>
              <a:rPr lang="de-AT" dirty="0"/>
              <a:t>Rechtschreibfehler, seltsamer Satzbau, schlechter Schreibstil</a:t>
            </a:r>
          </a:p>
          <a:p>
            <a:r>
              <a:rPr lang="de-AT" dirty="0"/>
              <a:t>Drohungen und gesetzte Fristen, die dringenden Handlungsbedarf suggerieren</a:t>
            </a:r>
          </a:p>
          <a:p>
            <a:r>
              <a:rPr lang="de-AT" dirty="0"/>
              <a:t>Aufforderung, persönliche Daten einzugeben</a:t>
            </a:r>
          </a:p>
          <a:p>
            <a:r>
              <a:rPr lang="de-AT" dirty="0"/>
              <a:t>Aufforderung, Anhänge oder Links anzuklicken</a:t>
            </a:r>
          </a:p>
          <a:p>
            <a:r>
              <a:rPr lang="de-AT" dirty="0"/>
              <a:t>unaufgeforderte Mails in englischer Sprache</a:t>
            </a:r>
          </a:p>
          <a:p>
            <a:r>
              <a:rPr lang="de-AT" dirty="0"/>
              <a:t>Absender ist ein unbekanntes Unternehmen</a:t>
            </a:r>
          </a:p>
          <a:p>
            <a:r>
              <a:rPr lang="de-AT" dirty="0"/>
              <a:t>Absender ist ein bekanntes Unternehmen, das bisher nie per E-Mail Kontakt mit Ihnen aufgenommen hat</a:t>
            </a:r>
          </a:p>
        </p:txBody>
      </p:sp>
    </p:spTree>
    <p:extLst>
      <p:ext uri="{BB962C8B-B14F-4D97-AF65-F5344CB8AC3E}">
        <p14:creationId xmlns:p14="http://schemas.microsoft.com/office/powerpoint/2010/main" val="1007071174"/>
      </p:ext>
    </p:extLst>
  </p:cSld>
  <p:clrMapOvr>
    <a:masterClrMapping/>
  </p:clrMapOvr>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14CCD4-7F3E-4D36-AF9C-4F8FA1997BE2}"/>
              </a:ext>
            </a:extLst>
          </p:cNvPr>
          <p:cNvSpPr>
            <a:spLocks noGrp="1"/>
          </p:cNvSpPr>
          <p:nvPr>
            <p:ph type="title"/>
          </p:nvPr>
        </p:nvSpPr>
        <p:spPr/>
        <p:txBody>
          <a:bodyPr/>
          <a:lstStyle/>
          <a:p>
            <a:r>
              <a:rPr lang="de-AT" dirty="0"/>
              <a:t>Cyberangriffe 2022</a:t>
            </a:r>
          </a:p>
        </p:txBody>
      </p:sp>
      <p:sp>
        <p:nvSpPr>
          <p:cNvPr id="3" name="Inhaltsplatzhalter 2">
            <a:extLst>
              <a:ext uri="{FF2B5EF4-FFF2-40B4-BE49-F238E27FC236}">
                <a16:creationId xmlns:a16="http://schemas.microsoft.com/office/drawing/2014/main" id="{9A70F0AE-2FC3-44E8-94A6-BEC3A8DC4268}"/>
              </a:ext>
            </a:extLst>
          </p:cNvPr>
          <p:cNvSpPr>
            <a:spLocks noGrp="1"/>
          </p:cNvSpPr>
          <p:nvPr>
            <p:ph idx="1"/>
          </p:nvPr>
        </p:nvSpPr>
        <p:spPr/>
        <p:txBody>
          <a:bodyPr/>
          <a:lstStyle/>
          <a:p>
            <a:r>
              <a:rPr lang="de-AT" dirty="0"/>
              <a:t>Wie in jedem Jahr stellen Cyberangriffe auch 2022 eine große Gefahr für Unternehmen und Organisationen jeder Art und Größe dar. Dies liegt nicht immer an einer unzureichenden IT-Infrastruktur. Viel häufiger ist die Ursache für erfolgreiche Attacken das fehlende Sicherheitsbewusstsein der Belegschaft. Nur ein Moment der Unachtsamkeit und ein unbedeutend wirkender Klick in einer Phishing E-Mail reichen und das Unglück ist geschehen.</a:t>
            </a:r>
          </a:p>
        </p:txBody>
      </p:sp>
    </p:spTree>
    <p:extLst>
      <p:ext uri="{BB962C8B-B14F-4D97-AF65-F5344CB8AC3E}">
        <p14:creationId xmlns:p14="http://schemas.microsoft.com/office/powerpoint/2010/main" val="1964880409"/>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B000E81-C8EF-46DB-A125-9CEA29931CE1}"/>
              </a:ext>
            </a:extLst>
          </p:cNvPr>
          <p:cNvSpPr>
            <a:spLocks noGrp="1"/>
          </p:cNvSpPr>
          <p:nvPr>
            <p:ph type="title"/>
          </p:nvPr>
        </p:nvSpPr>
        <p:spPr/>
        <p:txBody>
          <a:bodyPr/>
          <a:lstStyle/>
          <a:p>
            <a:r>
              <a:rPr lang="de-AT" dirty="0"/>
              <a:t>Cyberangriffe 2022</a:t>
            </a:r>
          </a:p>
        </p:txBody>
      </p:sp>
      <p:sp>
        <p:nvSpPr>
          <p:cNvPr id="3" name="Inhaltsplatzhalter 2">
            <a:extLst>
              <a:ext uri="{FF2B5EF4-FFF2-40B4-BE49-F238E27FC236}">
                <a16:creationId xmlns:a16="http://schemas.microsoft.com/office/drawing/2014/main" id="{A8699869-D383-40AE-9285-7E717EB1649D}"/>
              </a:ext>
            </a:extLst>
          </p:cNvPr>
          <p:cNvSpPr>
            <a:spLocks noGrp="1"/>
          </p:cNvSpPr>
          <p:nvPr>
            <p:ph idx="1"/>
          </p:nvPr>
        </p:nvSpPr>
        <p:spPr/>
        <p:txBody>
          <a:bodyPr/>
          <a:lstStyle/>
          <a:p>
            <a:r>
              <a:rPr lang="de-AT" dirty="0"/>
              <a:t>Landesregierung Kärnten</a:t>
            </a:r>
          </a:p>
          <a:p>
            <a:pPr marL="457200" lvl="1" indent="0">
              <a:buNone/>
            </a:pPr>
            <a:r>
              <a:rPr lang="de-AT" dirty="0"/>
              <a:t>Die Hacker (Black Cat-Ransomware-Gruppe), richteten Lösegeldforderungen in Höhe von 5 Millionen US-Dollar an die Landesregierung. Als zusätzliches Druckmittel wurden fast 6 GB an personenbezogenen Daten wie E-Mails, Corona-Tests, Ausweispapiere und Bankomat-Karten veröffentlicht.</a:t>
            </a:r>
          </a:p>
          <a:p>
            <a:pPr marL="457200" lvl="1" indent="0">
              <a:buNone/>
            </a:pPr>
            <a:endParaRPr lang="de-AT" dirty="0"/>
          </a:p>
          <a:p>
            <a:pPr marL="457200" lvl="1" indent="0">
              <a:buNone/>
            </a:pPr>
            <a:r>
              <a:rPr lang="de-AT" dirty="0"/>
              <a:t>Hierbei wurde begonnen die Daten des Landes zu verschlüsseln; aus derzeitiger Sicht wurden teilweise Daten kopiert. Aus Sicherheitsgründen mussten Teile des Landes IT-Netzes und damit verbundene Anwendungen still gelegt werden.</a:t>
            </a:r>
          </a:p>
        </p:txBody>
      </p:sp>
    </p:spTree>
    <p:extLst>
      <p:ext uri="{BB962C8B-B14F-4D97-AF65-F5344CB8AC3E}">
        <p14:creationId xmlns:p14="http://schemas.microsoft.com/office/powerpoint/2010/main" val="836556"/>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34D90D3-2E17-4E07-9F52-840B1EEACB7E}"/>
              </a:ext>
            </a:extLst>
          </p:cNvPr>
          <p:cNvSpPr>
            <a:spLocks noGrp="1"/>
          </p:cNvSpPr>
          <p:nvPr>
            <p:ph type="title"/>
          </p:nvPr>
        </p:nvSpPr>
        <p:spPr/>
        <p:txBody>
          <a:bodyPr/>
          <a:lstStyle/>
          <a:p>
            <a:r>
              <a:rPr lang="de-AT" dirty="0"/>
              <a:t>Cyberangriffe 2022</a:t>
            </a:r>
          </a:p>
        </p:txBody>
      </p:sp>
      <p:sp>
        <p:nvSpPr>
          <p:cNvPr id="3" name="Inhaltsplatzhalter 2">
            <a:extLst>
              <a:ext uri="{FF2B5EF4-FFF2-40B4-BE49-F238E27FC236}">
                <a16:creationId xmlns:a16="http://schemas.microsoft.com/office/drawing/2014/main" id="{B4B2A3C8-E602-4AB0-A485-1A6FEBF75BFF}"/>
              </a:ext>
            </a:extLst>
          </p:cNvPr>
          <p:cNvSpPr>
            <a:spLocks noGrp="1"/>
          </p:cNvSpPr>
          <p:nvPr>
            <p:ph idx="1"/>
          </p:nvPr>
        </p:nvSpPr>
        <p:spPr>
          <a:xfrm>
            <a:off x="838200" y="1825625"/>
            <a:ext cx="10515600" cy="4501034"/>
          </a:xfrm>
        </p:spPr>
        <p:txBody>
          <a:bodyPr/>
          <a:lstStyle/>
          <a:p>
            <a:r>
              <a:rPr lang="en-US" dirty="0"/>
              <a:t>THALIA Online-Shop: CYBERATTACKE PER BRUTE-FORCE-ANGRIFF</a:t>
            </a:r>
          </a:p>
          <a:p>
            <a:pPr marL="0" indent="0">
              <a:buNone/>
            </a:pPr>
            <a:endParaRPr lang="en-US" dirty="0"/>
          </a:p>
          <a:p>
            <a:pPr marL="457200" lvl="1" indent="0">
              <a:buNone/>
            </a:pPr>
            <a:r>
              <a:rPr lang="de-AT" dirty="0"/>
              <a:t>Unter einer Brute-Force-Attacke versteht man den Einsatz einer Software, die nacheinander alle möglichen Kombinationen aus Buchstaben, Zahlen und Sonderzeichen ausprobiert, um Zugang zu einem Konto zu erlangen. Die Hacker hatten beim Angriff auf den Online-Shop die Möglichkeit, Zugriff auf Kundenkonten zu erlangen. Um wie viele betroffene Konten es sich handelt, wollte das Unternehmen nicht kommunizieren. Trostpflaster für die gehackten User: Es wurden keine unberechtigten Bestellungen getätigt. Allerdings konnten die Hacker in den Besitz von Passwörtern gelangen. User, die gleich mehrere Accounts mit identischen Passwörtern versehen haben, mussten also dringend ihre Passwörter ändern.</a:t>
            </a:r>
          </a:p>
        </p:txBody>
      </p:sp>
    </p:spTree>
    <p:extLst>
      <p:ext uri="{BB962C8B-B14F-4D97-AF65-F5344CB8AC3E}">
        <p14:creationId xmlns:p14="http://schemas.microsoft.com/office/powerpoint/2010/main" val="171030906"/>
      </p:ext>
    </p:extLst>
  </p:cSld>
  <p:clrMapOvr>
    <a:masterClrMapping/>
  </p:clrMapOvr>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84E0E19-0F0B-4A97-99C5-EBD37397AE08}"/>
              </a:ext>
            </a:extLst>
          </p:cNvPr>
          <p:cNvSpPr>
            <a:spLocks noGrp="1"/>
          </p:cNvSpPr>
          <p:nvPr>
            <p:ph type="title"/>
          </p:nvPr>
        </p:nvSpPr>
        <p:spPr/>
        <p:txBody>
          <a:bodyPr/>
          <a:lstStyle/>
          <a:p>
            <a:r>
              <a:rPr lang="de-AT" dirty="0"/>
              <a:t>Cyberangriffe Schutzmaßnahme</a:t>
            </a:r>
          </a:p>
        </p:txBody>
      </p:sp>
      <p:sp>
        <p:nvSpPr>
          <p:cNvPr id="3" name="Inhaltsplatzhalter 2">
            <a:extLst>
              <a:ext uri="{FF2B5EF4-FFF2-40B4-BE49-F238E27FC236}">
                <a16:creationId xmlns:a16="http://schemas.microsoft.com/office/drawing/2014/main" id="{41880795-2953-490E-A877-6DDCDB5B1CE6}"/>
              </a:ext>
            </a:extLst>
          </p:cNvPr>
          <p:cNvSpPr>
            <a:spLocks noGrp="1"/>
          </p:cNvSpPr>
          <p:nvPr>
            <p:ph idx="1"/>
          </p:nvPr>
        </p:nvSpPr>
        <p:spPr/>
        <p:txBody>
          <a:bodyPr/>
          <a:lstStyle/>
          <a:p>
            <a:r>
              <a:rPr lang="de-AT" dirty="0"/>
              <a:t>Unternehmen und Organisationen sind Cyberangriffen nicht schutzlos ausgeliefert. Sie können vielmehr aktiv dazu beitragen, dass es gar nicht erst dazu kommt. Dies ist möglich, indem alle Beteiligten aufmerksam auf typische Anzeichen achten, die mit einem Cyberangriff einhergehen bzw. diesen ankündigen. Das sind beispielsweise:</a:t>
            </a:r>
          </a:p>
        </p:txBody>
      </p:sp>
    </p:spTree>
    <p:extLst>
      <p:ext uri="{BB962C8B-B14F-4D97-AF65-F5344CB8AC3E}">
        <p14:creationId xmlns:p14="http://schemas.microsoft.com/office/powerpoint/2010/main" val="2391550158"/>
      </p:ext>
    </p:extLst>
  </p:cSld>
  <p:clrMapOvr>
    <a:masterClrMapping/>
  </p:clrMapOvr>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DEDACA-03F9-43BF-8F1D-F5708E2EC96A}"/>
              </a:ext>
            </a:extLst>
          </p:cNvPr>
          <p:cNvSpPr>
            <a:spLocks noGrp="1"/>
          </p:cNvSpPr>
          <p:nvPr>
            <p:ph type="title"/>
          </p:nvPr>
        </p:nvSpPr>
        <p:spPr>
          <a:xfrm>
            <a:off x="838200" y="102244"/>
            <a:ext cx="10515600" cy="1325563"/>
          </a:xfrm>
        </p:spPr>
        <p:txBody>
          <a:bodyPr/>
          <a:lstStyle/>
          <a:p>
            <a:r>
              <a:rPr lang="de-AT" dirty="0"/>
              <a:t>Cyberangriffe Schutzmaßnahmen</a:t>
            </a:r>
          </a:p>
        </p:txBody>
      </p:sp>
      <p:sp>
        <p:nvSpPr>
          <p:cNvPr id="3" name="Inhaltsplatzhalter 2">
            <a:extLst>
              <a:ext uri="{FF2B5EF4-FFF2-40B4-BE49-F238E27FC236}">
                <a16:creationId xmlns:a16="http://schemas.microsoft.com/office/drawing/2014/main" id="{CD4A211D-B000-4F85-89F1-E3C60D0CAFE6}"/>
              </a:ext>
            </a:extLst>
          </p:cNvPr>
          <p:cNvSpPr>
            <a:spLocks noGrp="1"/>
          </p:cNvSpPr>
          <p:nvPr>
            <p:ph idx="1"/>
          </p:nvPr>
        </p:nvSpPr>
        <p:spPr>
          <a:xfrm>
            <a:off x="838200" y="1396314"/>
            <a:ext cx="10515600" cy="5096561"/>
          </a:xfrm>
        </p:spPr>
        <p:txBody>
          <a:bodyPr>
            <a:normAutofit fontScale="92500" lnSpcReduction="20000"/>
          </a:bodyPr>
          <a:lstStyle/>
          <a:p>
            <a:r>
              <a:rPr lang="de-AT" dirty="0"/>
              <a:t>plötzlich auffallend schlechtere Leistungswerte der IT-Hardware;</a:t>
            </a:r>
          </a:p>
          <a:p>
            <a:r>
              <a:rPr lang="de-AT" dirty="0"/>
              <a:t>Rechner laufen regelmäßig heiß;</a:t>
            </a:r>
          </a:p>
          <a:p>
            <a:r>
              <a:rPr lang="de-AT" dirty="0"/>
              <a:t>Pop-Up-Fenster mit Werbung öffnen sich automatisch;</a:t>
            </a:r>
          </a:p>
          <a:p>
            <a:r>
              <a:rPr lang="de-AT" dirty="0"/>
              <a:t>Daten, Programme oder Anwendungen können plötzlich nicht mehr aufgerufen und genutzt werden;</a:t>
            </a:r>
          </a:p>
          <a:p>
            <a:r>
              <a:rPr lang="de-AT" dirty="0"/>
              <a:t>Zugangsdaten und Passwörter ändern sich ohne aktives Dazutun;</a:t>
            </a:r>
          </a:p>
          <a:p>
            <a:r>
              <a:rPr lang="de-AT" dirty="0"/>
              <a:t>Daten oder Programme werden wie von selbst gelöscht oder installiert;</a:t>
            </a:r>
          </a:p>
          <a:p>
            <a:r>
              <a:rPr lang="de-AT" dirty="0"/>
              <a:t>Inhalte von Ordnern ändern sich scheinbar selbstständig;</a:t>
            </a:r>
          </a:p>
          <a:p>
            <a:r>
              <a:rPr lang="de-AT" dirty="0"/>
              <a:t>Daten oder Ordner sind plötzlich verschlüsselt und verhindern den Zugriff;</a:t>
            </a:r>
          </a:p>
          <a:p>
            <a:r>
              <a:rPr lang="de-AT" dirty="0"/>
              <a:t>der Zugriff auf den Computer ist eingeschränkt, insbesondere der Zugriff auf Systemprogramme und / oder</a:t>
            </a:r>
          </a:p>
          <a:p>
            <a:r>
              <a:rPr lang="de-AT" dirty="0"/>
              <a:t>vom E-Mail-Account werden automatisierte E-Mails verschickt, die nicht von den Mitarbeitenden selbst geschrieben wurden.</a:t>
            </a:r>
          </a:p>
        </p:txBody>
      </p:sp>
    </p:spTree>
    <p:extLst>
      <p:ext uri="{BB962C8B-B14F-4D97-AF65-F5344CB8AC3E}">
        <p14:creationId xmlns:p14="http://schemas.microsoft.com/office/powerpoint/2010/main" val="68918606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27264F-7E83-4A75-A112-2CC286081E1E}"/>
              </a:ext>
            </a:extLst>
          </p:cNvPr>
          <p:cNvSpPr>
            <a:spLocks noGrp="1"/>
          </p:cNvSpPr>
          <p:nvPr>
            <p:ph type="title"/>
          </p:nvPr>
        </p:nvSpPr>
        <p:spPr>
          <a:xfrm>
            <a:off x="838200" y="47093"/>
            <a:ext cx="10515600" cy="1325563"/>
          </a:xfrm>
        </p:spPr>
        <p:txBody>
          <a:bodyPr/>
          <a:lstStyle/>
          <a:p>
            <a:r>
              <a:rPr lang="de-AT" dirty="0"/>
              <a:t>Datenschutzerklärung der Bildungsdirektion</a:t>
            </a:r>
          </a:p>
        </p:txBody>
      </p:sp>
      <p:pic>
        <p:nvPicPr>
          <p:cNvPr id="4" name="Inhaltsplatzhalter 3">
            <a:extLst>
              <a:ext uri="{FF2B5EF4-FFF2-40B4-BE49-F238E27FC236}">
                <a16:creationId xmlns:a16="http://schemas.microsoft.com/office/drawing/2014/main" id="{85ECF328-135A-489D-9ECC-1380AF4EBD33}"/>
              </a:ext>
            </a:extLst>
          </p:cNvPr>
          <p:cNvPicPr>
            <a:picLocks noGrp="1" noChangeAspect="1"/>
          </p:cNvPicPr>
          <p:nvPr>
            <p:ph idx="1"/>
          </p:nvPr>
        </p:nvPicPr>
        <p:blipFill rotWithShape="1">
          <a:blip r:embed="rId2"/>
          <a:srcRect l="55168" t="10822" r="3528" b="5163"/>
          <a:stretch/>
        </p:blipFill>
        <p:spPr>
          <a:xfrm>
            <a:off x="1556035" y="1087043"/>
            <a:ext cx="9079930" cy="5194468"/>
          </a:xfrm>
          <a:prstGeom prst="rect">
            <a:avLst/>
          </a:prstGeom>
        </p:spPr>
      </p:pic>
      <p:sp>
        <p:nvSpPr>
          <p:cNvPr id="5" name="Ellipse 4">
            <a:extLst>
              <a:ext uri="{FF2B5EF4-FFF2-40B4-BE49-F238E27FC236}">
                <a16:creationId xmlns:a16="http://schemas.microsoft.com/office/drawing/2014/main" id="{7B245306-658D-4016-BD41-1AE6D6A74293}"/>
              </a:ext>
            </a:extLst>
          </p:cNvPr>
          <p:cNvSpPr/>
          <p:nvPr/>
        </p:nvSpPr>
        <p:spPr>
          <a:xfrm>
            <a:off x="4125848" y="5846831"/>
            <a:ext cx="1669774" cy="695739"/>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AT"/>
          </a:p>
        </p:txBody>
      </p:sp>
    </p:spTree>
    <p:extLst>
      <p:ext uri="{BB962C8B-B14F-4D97-AF65-F5344CB8AC3E}">
        <p14:creationId xmlns:p14="http://schemas.microsoft.com/office/powerpoint/2010/main" val="1187058881"/>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4007224" y="201706"/>
            <a:ext cx="4814046" cy="461665"/>
          </a:xfrm>
          <a:prstGeom prst="rect">
            <a:avLst/>
          </a:prstGeom>
          <a:noFill/>
        </p:spPr>
        <p:txBody>
          <a:bodyPr wrap="square" rtlCol="0">
            <a:spAutoFit/>
          </a:bodyPr>
          <a:lstStyle/>
          <a:p>
            <a:r>
              <a:rPr lang="de-DE" sz="2400" dirty="0"/>
              <a:t>Zugang zu den Vortragsunterlagen</a:t>
            </a:r>
            <a:endParaRPr lang="de-AT" sz="2400" dirty="0"/>
          </a:p>
        </p:txBody>
      </p:sp>
      <p:pic>
        <p:nvPicPr>
          <p:cNvPr id="3" name="Grafik 2">
            <a:extLst>
              <a:ext uri="{FF2B5EF4-FFF2-40B4-BE49-F238E27FC236}">
                <a16:creationId xmlns:a16="http://schemas.microsoft.com/office/drawing/2014/main" id="{7B7F03A9-A6F6-4DF3-8E92-20B4E75D1809}"/>
              </a:ext>
            </a:extLst>
          </p:cNvPr>
          <p:cNvPicPr>
            <a:picLocks noChangeAspect="1"/>
          </p:cNvPicPr>
          <p:nvPr/>
        </p:nvPicPr>
        <p:blipFill rotWithShape="1">
          <a:blip r:embed="rId2"/>
          <a:srcRect l="56168" t="12609" r="3315" b="9420"/>
          <a:stretch/>
        </p:blipFill>
        <p:spPr>
          <a:xfrm>
            <a:off x="1251209" y="885446"/>
            <a:ext cx="9689582" cy="5244461"/>
          </a:xfrm>
          <a:prstGeom prst="rect">
            <a:avLst/>
          </a:prstGeom>
        </p:spPr>
      </p:pic>
      <p:sp>
        <p:nvSpPr>
          <p:cNvPr id="6" name="Ellipse 5"/>
          <p:cNvSpPr/>
          <p:nvPr/>
        </p:nvSpPr>
        <p:spPr>
          <a:xfrm>
            <a:off x="9214827" y="957080"/>
            <a:ext cx="1622853" cy="683740"/>
          </a:xfrm>
          <a:prstGeom prst="ellipse">
            <a:avLst/>
          </a:prstGeom>
          <a:noFill/>
          <a:ln w="38100">
            <a:solidFill>
              <a:srgbClr val="FF0000"/>
            </a:solidFill>
          </a:ln>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endParaRPr lang="de-AT" dirty="0"/>
          </a:p>
        </p:txBody>
      </p:sp>
    </p:spTree>
    <p:extLst>
      <p:ext uri="{BB962C8B-B14F-4D97-AF65-F5344CB8AC3E}">
        <p14:creationId xmlns:p14="http://schemas.microsoft.com/office/powerpoint/2010/main" val="10787422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hteck 1"/>
          <p:cNvSpPr/>
          <p:nvPr/>
        </p:nvSpPr>
        <p:spPr>
          <a:xfrm>
            <a:off x="226542" y="2061173"/>
            <a:ext cx="11668896" cy="3477875"/>
          </a:xfrm>
          <a:prstGeom prst="rect">
            <a:avLst/>
          </a:prstGeom>
        </p:spPr>
        <p:txBody>
          <a:bodyPr wrap="square">
            <a:spAutoFit/>
          </a:bodyPr>
          <a:lstStyle/>
          <a:p>
            <a:r>
              <a:rPr lang="de-DE" sz="4400" dirty="0"/>
              <a:t>b) die Verarbeitung ist für die </a:t>
            </a:r>
            <a:r>
              <a:rPr lang="de-DE" sz="4400" b="1" dirty="0"/>
              <a:t>Erfüllung eines Vertrags</a:t>
            </a:r>
            <a:r>
              <a:rPr lang="de-DE" sz="4400" dirty="0"/>
              <a:t>, dessen Vertragspartei die betroffene Person ist, oder zur Durchführung vorvertraglicher Maßnahmen erforderlich, die auf Anfrage der betroffenen Person erfolgen.</a:t>
            </a:r>
          </a:p>
        </p:txBody>
      </p:sp>
      <p:sp>
        <p:nvSpPr>
          <p:cNvPr id="3" name="Rechteck 2"/>
          <p:cNvSpPr/>
          <p:nvPr/>
        </p:nvSpPr>
        <p:spPr>
          <a:xfrm>
            <a:off x="399536" y="705603"/>
            <a:ext cx="11392928" cy="769441"/>
          </a:xfrm>
          <a:prstGeom prst="rect">
            <a:avLst/>
          </a:prstGeom>
        </p:spPr>
        <p:txBody>
          <a:bodyPr wrap="square">
            <a:spAutoFit/>
          </a:bodyPr>
          <a:lstStyle/>
          <a:p>
            <a:pPr algn="ctr"/>
            <a:r>
              <a:rPr lang="de-AT" sz="4400" b="1" dirty="0"/>
              <a:t>Rechtmäßigkeit der Verarbeitung</a:t>
            </a:r>
          </a:p>
        </p:txBody>
      </p:sp>
    </p:spTree>
    <p:extLst>
      <p:ext uri="{BB962C8B-B14F-4D97-AF65-F5344CB8AC3E}">
        <p14:creationId xmlns:p14="http://schemas.microsoft.com/office/powerpoint/2010/main" val="2845669183"/>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feld 1"/>
          <p:cNvSpPr txBox="1"/>
          <p:nvPr/>
        </p:nvSpPr>
        <p:spPr>
          <a:xfrm>
            <a:off x="1712087" y="1985319"/>
            <a:ext cx="8097666" cy="4093428"/>
          </a:xfrm>
          <a:prstGeom prst="rect">
            <a:avLst/>
          </a:prstGeom>
          <a:noFill/>
        </p:spPr>
        <p:txBody>
          <a:bodyPr wrap="none" rtlCol="0">
            <a:spAutoFit/>
          </a:bodyPr>
          <a:lstStyle/>
          <a:p>
            <a:pPr algn="ctr"/>
            <a:r>
              <a:rPr lang="de-DE" sz="7200" b="1" dirty="0"/>
              <a:t>Danke für die </a:t>
            </a:r>
          </a:p>
          <a:p>
            <a:pPr algn="ctr"/>
            <a:r>
              <a:rPr lang="de-DE" sz="7200" b="1" dirty="0"/>
              <a:t>Aufmerksamkeit</a:t>
            </a:r>
          </a:p>
          <a:p>
            <a:pPr algn="ctr"/>
            <a:endParaRPr lang="de-DE" sz="7200" b="1" dirty="0"/>
          </a:p>
          <a:p>
            <a:pPr algn="ctr"/>
            <a:r>
              <a:rPr lang="de-DE" sz="4400" dirty="0"/>
              <a:t>und sind Sie geizig mit Ihren Daten</a:t>
            </a:r>
            <a:endParaRPr lang="de-AT" sz="4400" dirty="0"/>
          </a:p>
        </p:txBody>
      </p:sp>
      <p:pic>
        <p:nvPicPr>
          <p:cNvPr id="3" name="Grafik 2"/>
          <p:cNvPicPr>
            <a:picLocks noChangeAspect="1"/>
          </p:cNvPicPr>
          <p:nvPr/>
        </p:nvPicPr>
        <p:blipFill>
          <a:blip r:embed="rId2"/>
          <a:stretch>
            <a:fillRect/>
          </a:stretch>
        </p:blipFill>
        <p:spPr>
          <a:xfrm>
            <a:off x="3918564" y="458338"/>
            <a:ext cx="3684712" cy="867954"/>
          </a:xfrm>
          <a:prstGeom prst="rect">
            <a:avLst/>
          </a:prstGeom>
        </p:spPr>
      </p:pic>
    </p:spTree>
    <p:extLst>
      <p:ext uri="{BB962C8B-B14F-4D97-AF65-F5344CB8AC3E}">
        <p14:creationId xmlns:p14="http://schemas.microsoft.com/office/powerpoint/2010/main" val="142411113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5254</Words>
  <Application>Microsoft Office PowerPoint</Application>
  <PresentationFormat>Breitbild</PresentationFormat>
  <Paragraphs>431</Paragraphs>
  <Slides>90</Slides>
  <Notes>0</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90</vt:i4>
      </vt:variant>
    </vt:vector>
  </HeadingPairs>
  <TitlesOfParts>
    <vt:vector size="95" baseType="lpstr">
      <vt:lpstr>Arial</vt:lpstr>
      <vt:lpstr>Arial Black</vt:lpstr>
      <vt:lpstr>Calibri</vt:lpstr>
      <vt:lpstr>Calibri Light</vt:lpstr>
      <vt:lpstr>Office Theme</vt:lpstr>
      <vt:lpstr>DSGVO Datenschutz-Grundverordnung</vt:lpstr>
      <vt:lpstr>DSGVO</vt:lpstr>
      <vt:lpstr>PowerPoint-Präsentation</vt:lpstr>
      <vt:lpstr>DSGVO</vt:lpstr>
      <vt:lpstr>PowerPoint-Präsentation</vt:lpstr>
      <vt:lpstr>DSGVO</vt:lpstr>
      <vt:lpstr>DSGVO</vt:lpstr>
      <vt:lpstr>DSGVO</vt:lpstr>
      <vt:lpstr>PowerPoint-Präsentation</vt:lpstr>
      <vt:lpstr>PowerPoint-Präsentation</vt:lpstr>
      <vt:lpstr>DSGVO</vt:lpstr>
      <vt:lpstr>PowerPoint-Präsentation</vt:lpstr>
      <vt:lpstr>PowerPoint-Präsentation</vt:lpstr>
      <vt:lpstr> DSGVO</vt:lpstr>
      <vt:lpstr>PowerPoint-Präsentation</vt:lpstr>
      <vt:lpstr>DSGVO</vt:lpstr>
      <vt:lpstr>PowerPoint-Präsentation</vt:lpstr>
      <vt:lpstr>DSGVO</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DSGVO</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PowerPoint-Präsentation</vt:lpstr>
      <vt:lpstr>DSGVO</vt:lpstr>
      <vt:lpstr>DSGVO</vt:lpstr>
      <vt:lpstr>PowerPoint-Präsentation</vt:lpstr>
      <vt:lpstr>PowerPoint-Präsentation</vt:lpstr>
      <vt:lpstr>Die verschiedenen Schutzklassen  von Daten </vt:lpstr>
      <vt:lpstr>DSGVO</vt:lpstr>
      <vt:lpstr>DSGVO</vt:lpstr>
      <vt:lpstr>DSGVO</vt:lpstr>
      <vt:lpstr>PowerPoint-Präsentation</vt:lpstr>
      <vt:lpstr>PowerPoint-Präsentation</vt:lpstr>
      <vt:lpstr>PowerPoint-Präsentation</vt:lpstr>
      <vt:lpstr>2021 ist das Jahr mit den bisher höchsten Bußgeldern (EU)</vt:lpstr>
      <vt:lpstr>Datenschutz ist abstrakt und nicht direkt erfassbar</vt:lpstr>
      <vt:lpstr>Security Awareness</vt:lpstr>
      <vt:lpstr>Verantwortung trifft uns »alle«</vt:lpstr>
      <vt:lpstr>Einige Grundregeln im alltäglichen Verhalten am Arbeitsplatz</vt:lpstr>
      <vt:lpstr>Einige Grundregeln im alltäglichen Verhalten am Arbeitsplatz</vt:lpstr>
      <vt:lpstr>Einige Grundregeln im alltäglichen Verhalten am Arbeitsplatz</vt:lpstr>
      <vt:lpstr>Einige Grundregeln im alltäglichen Verhalten am Arbeitsplatz</vt:lpstr>
      <vt:lpstr>Einige Grundregeln für sichere Zugangsinformationen und Passwörter</vt:lpstr>
      <vt:lpstr>Einige Grundregeln für sichere Zugangsinformationen und Passwörter</vt:lpstr>
      <vt:lpstr>Einige Grundregeln für sichere Zugangsinformationen und Passwörter</vt:lpstr>
      <vt:lpstr>Einige Grundregeln für sichere Zugangsinformationen und Passwörter</vt:lpstr>
      <vt:lpstr>Einige Grundregeln für Sicherheit auch außerhalb des Büros</vt:lpstr>
      <vt:lpstr>Einige Grundregeln für Sicherheit auch außerhalb des Büros</vt:lpstr>
      <vt:lpstr>Einige Grundregeln für Sicherheit auch außerhalb des Büros</vt:lpstr>
      <vt:lpstr>Einige Grundregeln für eine sichere E-Mail-Kommunikation und sicher im Internet </vt:lpstr>
      <vt:lpstr>Einige Grundregeln für eine sichere E-Mail-Kommunikation und sicher im Internet </vt:lpstr>
      <vt:lpstr>Einige Grundregeln für eine sichere E-Mail-Kommunikation und sicher im Internet </vt:lpstr>
      <vt:lpstr>Einige Grundregeln für eine sichere E-Mail-Kommunikation und sicher im Internet </vt:lpstr>
      <vt:lpstr>Einige Grundregeln für eine sichere E-Mail-Kommunikation und sicher im Internet </vt:lpstr>
      <vt:lpstr>PowerPoint-Präsentation</vt:lpstr>
      <vt:lpstr>Beispiele Phishing-Mails</vt:lpstr>
      <vt:lpstr>Beispiele für Phishing-Mails</vt:lpstr>
      <vt:lpstr>Beispiele für Phishing-Mails</vt:lpstr>
      <vt:lpstr>Beispiele Phishing-Mails</vt:lpstr>
      <vt:lpstr>Beispiele Phishing-Mails</vt:lpstr>
      <vt:lpstr>Beispiele Phishing-Mails</vt:lpstr>
      <vt:lpstr>Anzeichen von Phishing erkennen</vt:lpstr>
      <vt:lpstr>Cyberangriffe 2022</vt:lpstr>
      <vt:lpstr>Cyberangriffe 2022</vt:lpstr>
      <vt:lpstr>Cyberangriffe 2022</vt:lpstr>
      <vt:lpstr>Cyberangriffe Schutzmaßnahme</vt:lpstr>
      <vt:lpstr>Cyberangriffe Schutzmaßnahmen</vt:lpstr>
      <vt:lpstr>Datenschutzerklärung der Bildungsdirektion</vt:lpstr>
      <vt:lpstr>PowerPoint-Präsentation</vt:lpstr>
      <vt:lpstr>PowerPoint-Präsentation</vt:lpstr>
    </vt:vector>
  </TitlesOfParts>
  <Company>Land Oberösterreich</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Datenschutz-Grundverordnung DSGVO</dc:title>
  <dc:creator>Hauswirth, Edmund</dc:creator>
  <cp:lastModifiedBy>Hauswirth, Edmund</cp:lastModifiedBy>
  <cp:revision>144</cp:revision>
  <cp:lastPrinted>2018-01-29T14:07:23Z</cp:lastPrinted>
  <dcterms:created xsi:type="dcterms:W3CDTF">2018-01-17T08:52:05Z</dcterms:created>
  <dcterms:modified xsi:type="dcterms:W3CDTF">2023-12-12T11:21:09Z</dcterms:modified>
</cp:coreProperties>
</file>