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87" r:id="rId23"/>
    <p:sldId id="277" r:id="rId24"/>
    <p:sldId id="278" r:id="rId25"/>
    <p:sldId id="279" r:id="rId26"/>
    <p:sldId id="280" r:id="rId27"/>
    <p:sldId id="281" r:id="rId28"/>
    <p:sldId id="282" r:id="rId29"/>
    <p:sldId id="283" r:id="rId30"/>
    <p:sldId id="285" r:id="rId31"/>
    <p:sldId id="284" r:id="rId32"/>
    <p:sldId id="286" r:id="rId3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300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8" autoAdjust="0"/>
    <p:restoredTop sz="94620" autoAdjust="0"/>
  </p:normalViewPr>
  <p:slideViewPr>
    <p:cSldViewPr snapToGrid="0">
      <p:cViewPr varScale="1">
        <p:scale>
          <a:sx n="107" d="100"/>
          <a:sy n="107" d="100"/>
        </p:scale>
        <p:origin x="156" y="108"/>
      </p:cViewPr>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A958A3-43FF-44E5-98D9-2BF04166C295}"/>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AT"/>
          </a:p>
        </p:txBody>
      </p:sp>
      <p:sp>
        <p:nvSpPr>
          <p:cNvPr id="3" name="Untertitel 2">
            <a:extLst>
              <a:ext uri="{FF2B5EF4-FFF2-40B4-BE49-F238E27FC236}">
                <a16:creationId xmlns:a16="http://schemas.microsoft.com/office/drawing/2014/main" id="{F845EA6B-1A6B-4DD7-AE80-04EDA98F4F5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AT"/>
          </a:p>
        </p:txBody>
      </p:sp>
      <p:sp>
        <p:nvSpPr>
          <p:cNvPr id="4" name="Datumsplatzhalter 3">
            <a:extLst>
              <a:ext uri="{FF2B5EF4-FFF2-40B4-BE49-F238E27FC236}">
                <a16:creationId xmlns:a16="http://schemas.microsoft.com/office/drawing/2014/main" id="{B0375E5E-F604-4036-ACB6-63ED23B0B62B}"/>
              </a:ext>
            </a:extLst>
          </p:cNvPr>
          <p:cNvSpPr>
            <a:spLocks noGrp="1"/>
          </p:cNvSpPr>
          <p:nvPr>
            <p:ph type="dt" sz="half" idx="10"/>
          </p:nvPr>
        </p:nvSpPr>
        <p:spPr/>
        <p:txBody>
          <a:bodyPr/>
          <a:lstStyle/>
          <a:p>
            <a:fld id="{958D2E91-1778-42C6-B152-67040980C702}" type="datetimeFigureOut">
              <a:rPr lang="de-AT" smtClean="0"/>
              <a:t>03.02.2025</a:t>
            </a:fld>
            <a:endParaRPr lang="de-AT"/>
          </a:p>
        </p:txBody>
      </p:sp>
      <p:sp>
        <p:nvSpPr>
          <p:cNvPr id="5" name="Fußzeilenplatzhalter 4">
            <a:extLst>
              <a:ext uri="{FF2B5EF4-FFF2-40B4-BE49-F238E27FC236}">
                <a16:creationId xmlns:a16="http://schemas.microsoft.com/office/drawing/2014/main" id="{B4F1AFDE-2F19-470C-95A6-3D378235467B}"/>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CBDEF197-566B-4521-9C3C-6605E2B5686C}"/>
              </a:ext>
            </a:extLst>
          </p:cNvPr>
          <p:cNvSpPr>
            <a:spLocks noGrp="1"/>
          </p:cNvSpPr>
          <p:nvPr>
            <p:ph type="sldNum" sz="quarter" idx="12"/>
          </p:nvPr>
        </p:nvSpPr>
        <p:spPr/>
        <p:txBody>
          <a:bodyPr/>
          <a:lstStyle/>
          <a:p>
            <a:fld id="{39E11639-EAE7-4AE1-8566-6DEBCC2D36E8}" type="slidenum">
              <a:rPr lang="de-AT" smtClean="0"/>
              <a:t>‹Nr.›</a:t>
            </a:fld>
            <a:endParaRPr lang="de-AT"/>
          </a:p>
        </p:txBody>
      </p:sp>
    </p:spTree>
    <p:extLst>
      <p:ext uri="{BB962C8B-B14F-4D97-AF65-F5344CB8AC3E}">
        <p14:creationId xmlns:p14="http://schemas.microsoft.com/office/powerpoint/2010/main" val="3808758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B87C8E-C021-43E4-AB47-08E4CD92E347}"/>
              </a:ext>
            </a:extLst>
          </p:cNvPr>
          <p:cNvSpPr>
            <a:spLocks noGrp="1"/>
          </p:cNvSpPr>
          <p:nvPr>
            <p:ph type="title"/>
          </p:nvPr>
        </p:nvSpPr>
        <p:spPr>
          <a:xfrm>
            <a:off x="838200" y="880031"/>
            <a:ext cx="10515600" cy="1325563"/>
          </a:xfrm>
        </p:spPr>
        <p:txBody>
          <a:bodyPr/>
          <a:lstStyle/>
          <a:p>
            <a:r>
              <a:rPr lang="de-DE"/>
              <a:t>Mastertitelformat bearbeiten</a:t>
            </a:r>
            <a:endParaRPr lang="de-AT"/>
          </a:p>
        </p:txBody>
      </p:sp>
      <p:sp>
        <p:nvSpPr>
          <p:cNvPr id="3" name="Vertikaler Textplatzhalter 2">
            <a:extLst>
              <a:ext uri="{FF2B5EF4-FFF2-40B4-BE49-F238E27FC236}">
                <a16:creationId xmlns:a16="http://schemas.microsoft.com/office/drawing/2014/main" id="{F992B7E2-49A1-4591-81AA-773E45084FB3}"/>
              </a:ext>
            </a:extLst>
          </p:cNvPr>
          <p:cNvSpPr>
            <a:spLocks noGrp="1"/>
          </p:cNvSpPr>
          <p:nvPr>
            <p:ph type="body" orient="vert" idx="1"/>
          </p:nvPr>
        </p:nvSpPr>
        <p:spPr>
          <a:xfrm>
            <a:off x="838200" y="2384981"/>
            <a:ext cx="10515600" cy="3791982"/>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4CDC14D8-E60B-41AB-A500-58402EBB65BB}"/>
              </a:ext>
            </a:extLst>
          </p:cNvPr>
          <p:cNvSpPr>
            <a:spLocks noGrp="1"/>
          </p:cNvSpPr>
          <p:nvPr>
            <p:ph type="dt" sz="half" idx="10"/>
          </p:nvPr>
        </p:nvSpPr>
        <p:spPr/>
        <p:txBody>
          <a:bodyPr/>
          <a:lstStyle/>
          <a:p>
            <a:fld id="{958D2E91-1778-42C6-B152-67040980C702}" type="datetimeFigureOut">
              <a:rPr lang="de-AT" smtClean="0"/>
              <a:t>03.02.2025</a:t>
            </a:fld>
            <a:endParaRPr lang="de-AT"/>
          </a:p>
        </p:txBody>
      </p:sp>
      <p:sp>
        <p:nvSpPr>
          <p:cNvPr id="5" name="Fußzeilenplatzhalter 4">
            <a:extLst>
              <a:ext uri="{FF2B5EF4-FFF2-40B4-BE49-F238E27FC236}">
                <a16:creationId xmlns:a16="http://schemas.microsoft.com/office/drawing/2014/main" id="{E937162B-5ADD-4EE5-B553-4476CF3881D6}"/>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BB09652A-263E-41BF-9398-8E207B0C17B6}"/>
              </a:ext>
            </a:extLst>
          </p:cNvPr>
          <p:cNvSpPr>
            <a:spLocks noGrp="1"/>
          </p:cNvSpPr>
          <p:nvPr>
            <p:ph type="sldNum" sz="quarter" idx="12"/>
          </p:nvPr>
        </p:nvSpPr>
        <p:spPr/>
        <p:txBody>
          <a:bodyPr/>
          <a:lstStyle/>
          <a:p>
            <a:fld id="{39E11639-EAE7-4AE1-8566-6DEBCC2D36E8}" type="slidenum">
              <a:rPr lang="de-AT" smtClean="0"/>
              <a:t>‹Nr.›</a:t>
            </a:fld>
            <a:endParaRPr lang="de-AT"/>
          </a:p>
        </p:txBody>
      </p:sp>
    </p:spTree>
    <p:extLst>
      <p:ext uri="{BB962C8B-B14F-4D97-AF65-F5344CB8AC3E}">
        <p14:creationId xmlns:p14="http://schemas.microsoft.com/office/powerpoint/2010/main" val="3118189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60A70557-3BA1-4B56-861C-C16747A52EA2}"/>
              </a:ext>
            </a:extLst>
          </p:cNvPr>
          <p:cNvSpPr>
            <a:spLocks noGrp="1"/>
          </p:cNvSpPr>
          <p:nvPr>
            <p:ph type="title" orient="vert"/>
          </p:nvPr>
        </p:nvSpPr>
        <p:spPr>
          <a:xfrm>
            <a:off x="8724900" y="1008667"/>
            <a:ext cx="2628900" cy="5168296"/>
          </a:xfrm>
        </p:spPr>
        <p:txBody>
          <a:bodyPr vert="eaVert"/>
          <a:lstStyle/>
          <a:p>
            <a:r>
              <a:rPr lang="de-DE"/>
              <a:t>Mastertitelformat bearbeiten</a:t>
            </a:r>
            <a:endParaRPr lang="de-AT"/>
          </a:p>
        </p:txBody>
      </p:sp>
      <p:sp>
        <p:nvSpPr>
          <p:cNvPr id="3" name="Vertikaler Textplatzhalter 2">
            <a:extLst>
              <a:ext uri="{FF2B5EF4-FFF2-40B4-BE49-F238E27FC236}">
                <a16:creationId xmlns:a16="http://schemas.microsoft.com/office/drawing/2014/main" id="{7072A31A-21F9-4432-AE56-B831A339FDE8}"/>
              </a:ext>
            </a:extLst>
          </p:cNvPr>
          <p:cNvSpPr>
            <a:spLocks noGrp="1"/>
          </p:cNvSpPr>
          <p:nvPr>
            <p:ph type="body" orient="vert" idx="1"/>
          </p:nvPr>
        </p:nvSpPr>
        <p:spPr>
          <a:xfrm>
            <a:off x="838200" y="1008667"/>
            <a:ext cx="7734300" cy="5168295"/>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9F670476-2874-4A44-889E-99A4ED4CFBCD}"/>
              </a:ext>
            </a:extLst>
          </p:cNvPr>
          <p:cNvSpPr>
            <a:spLocks noGrp="1"/>
          </p:cNvSpPr>
          <p:nvPr>
            <p:ph type="dt" sz="half" idx="10"/>
          </p:nvPr>
        </p:nvSpPr>
        <p:spPr/>
        <p:txBody>
          <a:bodyPr/>
          <a:lstStyle/>
          <a:p>
            <a:fld id="{958D2E91-1778-42C6-B152-67040980C702}" type="datetimeFigureOut">
              <a:rPr lang="de-AT" smtClean="0"/>
              <a:t>03.02.2025</a:t>
            </a:fld>
            <a:endParaRPr lang="de-AT"/>
          </a:p>
        </p:txBody>
      </p:sp>
      <p:sp>
        <p:nvSpPr>
          <p:cNvPr id="5" name="Fußzeilenplatzhalter 4">
            <a:extLst>
              <a:ext uri="{FF2B5EF4-FFF2-40B4-BE49-F238E27FC236}">
                <a16:creationId xmlns:a16="http://schemas.microsoft.com/office/drawing/2014/main" id="{CE7F6979-B5B7-459D-86A7-DE50FD3A66EA}"/>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4F3A8D46-777C-4158-A1C0-9122B9C95CD3}"/>
              </a:ext>
            </a:extLst>
          </p:cNvPr>
          <p:cNvSpPr>
            <a:spLocks noGrp="1"/>
          </p:cNvSpPr>
          <p:nvPr>
            <p:ph type="sldNum" sz="quarter" idx="12"/>
          </p:nvPr>
        </p:nvSpPr>
        <p:spPr/>
        <p:txBody>
          <a:bodyPr/>
          <a:lstStyle/>
          <a:p>
            <a:fld id="{39E11639-EAE7-4AE1-8566-6DEBCC2D36E8}" type="slidenum">
              <a:rPr lang="de-AT" smtClean="0"/>
              <a:t>‹Nr.›</a:t>
            </a:fld>
            <a:endParaRPr lang="de-AT"/>
          </a:p>
        </p:txBody>
      </p:sp>
    </p:spTree>
    <p:extLst>
      <p:ext uri="{BB962C8B-B14F-4D97-AF65-F5344CB8AC3E}">
        <p14:creationId xmlns:p14="http://schemas.microsoft.com/office/powerpoint/2010/main" val="344961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FF02B8-2F7B-475E-B04F-8801DE7C3527}"/>
              </a:ext>
            </a:extLst>
          </p:cNvPr>
          <p:cNvSpPr>
            <a:spLocks noGrp="1"/>
          </p:cNvSpPr>
          <p:nvPr>
            <p:ph type="title"/>
          </p:nvPr>
        </p:nvSpPr>
        <p:spPr>
          <a:xfrm>
            <a:off x="838200" y="911880"/>
            <a:ext cx="10515600" cy="1325563"/>
          </a:xfrm>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EC32F33B-1A6E-40F4-AD22-783FD999980A}"/>
              </a:ext>
            </a:extLst>
          </p:cNvPr>
          <p:cNvSpPr>
            <a:spLocks noGrp="1"/>
          </p:cNvSpPr>
          <p:nvPr>
            <p:ph idx="1"/>
          </p:nvPr>
        </p:nvSpPr>
        <p:spPr>
          <a:xfrm>
            <a:off x="838200" y="2237443"/>
            <a:ext cx="10515600" cy="393952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714EC9FE-7A2B-4A83-8E63-1F982D7D0282}"/>
              </a:ext>
            </a:extLst>
          </p:cNvPr>
          <p:cNvSpPr>
            <a:spLocks noGrp="1"/>
          </p:cNvSpPr>
          <p:nvPr>
            <p:ph type="dt" sz="half" idx="10"/>
          </p:nvPr>
        </p:nvSpPr>
        <p:spPr/>
        <p:txBody>
          <a:bodyPr/>
          <a:lstStyle/>
          <a:p>
            <a:fld id="{958D2E91-1778-42C6-B152-67040980C702}" type="datetimeFigureOut">
              <a:rPr lang="de-AT" smtClean="0"/>
              <a:t>03.02.2025</a:t>
            </a:fld>
            <a:endParaRPr lang="de-AT"/>
          </a:p>
        </p:txBody>
      </p:sp>
      <p:sp>
        <p:nvSpPr>
          <p:cNvPr id="5" name="Fußzeilenplatzhalter 4">
            <a:extLst>
              <a:ext uri="{FF2B5EF4-FFF2-40B4-BE49-F238E27FC236}">
                <a16:creationId xmlns:a16="http://schemas.microsoft.com/office/drawing/2014/main" id="{15DC5066-405C-4424-9EC7-8472F8B82878}"/>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54B24338-E57B-4751-B444-02C1AA186D45}"/>
              </a:ext>
            </a:extLst>
          </p:cNvPr>
          <p:cNvSpPr>
            <a:spLocks noGrp="1"/>
          </p:cNvSpPr>
          <p:nvPr>
            <p:ph type="sldNum" sz="quarter" idx="12"/>
          </p:nvPr>
        </p:nvSpPr>
        <p:spPr/>
        <p:txBody>
          <a:bodyPr/>
          <a:lstStyle/>
          <a:p>
            <a:fld id="{39E11639-EAE7-4AE1-8566-6DEBCC2D36E8}" type="slidenum">
              <a:rPr lang="de-AT" smtClean="0"/>
              <a:t>‹Nr.›</a:t>
            </a:fld>
            <a:endParaRPr lang="de-AT"/>
          </a:p>
        </p:txBody>
      </p:sp>
    </p:spTree>
    <p:extLst>
      <p:ext uri="{BB962C8B-B14F-4D97-AF65-F5344CB8AC3E}">
        <p14:creationId xmlns:p14="http://schemas.microsoft.com/office/powerpoint/2010/main" val="1506601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DA1C76-9FA0-4487-A125-0CA6866925C1}"/>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AT"/>
          </a:p>
        </p:txBody>
      </p:sp>
      <p:sp>
        <p:nvSpPr>
          <p:cNvPr id="3" name="Textplatzhalter 2">
            <a:extLst>
              <a:ext uri="{FF2B5EF4-FFF2-40B4-BE49-F238E27FC236}">
                <a16:creationId xmlns:a16="http://schemas.microsoft.com/office/drawing/2014/main" id="{1F17EC52-AB98-4A0C-B9B9-4DB6F5E2CE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1784EDAB-D192-482C-B41E-94F3645AB594}"/>
              </a:ext>
            </a:extLst>
          </p:cNvPr>
          <p:cNvSpPr>
            <a:spLocks noGrp="1"/>
          </p:cNvSpPr>
          <p:nvPr>
            <p:ph type="dt" sz="half" idx="10"/>
          </p:nvPr>
        </p:nvSpPr>
        <p:spPr/>
        <p:txBody>
          <a:bodyPr/>
          <a:lstStyle/>
          <a:p>
            <a:fld id="{958D2E91-1778-42C6-B152-67040980C702}" type="datetimeFigureOut">
              <a:rPr lang="de-AT" smtClean="0"/>
              <a:t>03.02.2025</a:t>
            </a:fld>
            <a:endParaRPr lang="de-AT"/>
          </a:p>
        </p:txBody>
      </p:sp>
      <p:sp>
        <p:nvSpPr>
          <p:cNvPr id="5" name="Fußzeilenplatzhalter 4">
            <a:extLst>
              <a:ext uri="{FF2B5EF4-FFF2-40B4-BE49-F238E27FC236}">
                <a16:creationId xmlns:a16="http://schemas.microsoft.com/office/drawing/2014/main" id="{32F528FF-6782-4AB4-BE46-271C27C66FAD}"/>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067174CE-ABDD-4065-967A-F54D5A3F2EA5}"/>
              </a:ext>
            </a:extLst>
          </p:cNvPr>
          <p:cNvSpPr>
            <a:spLocks noGrp="1"/>
          </p:cNvSpPr>
          <p:nvPr>
            <p:ph type="sldNum" sz="quarter" idx="12"/>
          </p:nvPr>
        </p:nvSpPr>
        <p:spPr/>
        <p:txBody>
          <a:bodyPr/>
          <a:lstStyle/>
          <a:p>
            <a:fld id="{39E11639-EAE7-4AE1-8566-6DEBCC2D36E8}" type="slidenum">
              <a:rPr lang="de-AT" smtClean="0"/>
              <a:t>‹Nr.›</a:t>
            </a:fld>
            <a:endParaRPr lang="de-AT"/>
          </a:p>
        </p:txBody>
      </p:sp>
    </p:spTree>
    <p:extLst>
      <p:ext uri="{BB962C8B-B14F-4D97-AF65-F5344CB8AC3E}">
        <p14:creationId xmlns:p14="http://schemas.microsoft.com/office/powerpoint/2010/main" val="42414519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9BE830-5B8E-4715-9AD3-E06799FD041F}"/>
              </a:ext>
            </a:extLst>
          </p:cNvPr>
          <p:cNvSpPr>
            <a:spLocks noGrp="1"/>
          </p:cNvSpPr>
          <p:nvPr>
            <p:ph type="title"/>
          </p:nvPr>
        </p:nvSpPr>
        <p:spPr>
          <a:xfrm>
            <a:off x="838200" y="911880"/>
            <a:ext cx="10515600" cy="1325563"/>
          </a:xfrm>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C125CAB7-3A92-4DAD-9516-4B688B60EE3C}"/>
              </a:ext>
            </a:extLst>
          </p:cNvPr>
          <p:cNvSpPr>
            <a:spLocks noGrp="1"/>
          </p:cNvSpPr>
          <p:nvPr>
            <p:ph sz="half" idx="1"/>
          </p:nvPr>
        </p:nvSpPr>
        <p:spPr>
          <a:xfrm>
            <a:off x="838200" y="2416829"/>
            <a:ext cx="5053553" cy="376013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a:extLst>
              <a:ext uri="{FF2B5EF4-FFF2-40B4-BE49-F238E27FC236}">
                <a16:creationId xmlns:a16="http://schemas.microsoft.com/office/drawing/2014/main" id="{465E9A5F-4590-48C9-AD12-D6F79D5B5583}"/>
              </a:ext>
            </a:extLst>
          </p:cNvPr>
          <p:cNvSpPr>
            <a:spLocks noGrp="1"/>
          </p:cNvSpPr>
          <p:nvPr>
            <p:ph sz="half" idx="2"/>
          </p:nvPr>
        </p:nvSpPr>
        <p:spPr>
          <a:xfrm>
            <a:off x="6300246" y="2416829"/>
            <a:ext cx="5053554" cy="3760134"/>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5" name="Datumsplatzhalter 4">
            <a:extLst>
              <a:ext uri="{FF2B5EF4-FFF2-40B4-BE49-F238E27FC236}">
                <a16:creationId xmlns:a16="http://schemas.microsoft.com/office/drawing/2014/main" id="{F80EF01A-F1D6-4204-ABA0-340840E5970C}"/>
              </a:ext>
            </a:extLst>
          </p:cNvPr>
          <p:cNvSpPr>
            <a:spLocks noGrp="1"/>
          </p:cNvSpPr>
          <p:nvPr>
            <p:ph type="dt" sz="half" idx="10"/>
          </p:nvPr>
        </p:nvSpPr>
        <p:spPr/>
        <p:txBody>
          <a:bodyPr/>
          <a:lstStyle/>
          <a:p>
            <a:fld id="{958D2E91-1778-42C6-B152-67040980C702}" type="datetimeFigureOut">
              <a:rPr lang="de-AT" smtClean="0"/>
              <a:t>03.02.2025</a:t>
            </a:fld>
            <a:endParaRPr lang="de-AT"/>
          </a:p>
        </p:txBody>
      </p:sp>
      <p:sp>
        <p:nvSpPr>
          <p:cNvPr id="6" name="Fußzeilenplatzhalter 5">
            <a:extLst>
              <a:ext uri="{FF2B5EF4-FFF2-40B4-BE49-F238E27FC236}">
                <a16:creationId xmlns:a16="http://schemas.microsoft.com/office/drawing/2014/main" id="{FBABD2FD-4073-4295-9E2D-2ACEF779C28D}"/>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511E37C5-264F-46DA-B677-92CC641E342B}"/>
              </a:ext>
            </a:extLst>
          </p:cNvPr>
          <p:cNvSpPr>
            <a:spLocks noGrp="1"/>
          </p:cNvSpPr>
          <p:nvPr>
            <p:ph type="sldNum" sz="quarter" idx="12"/>
          </p:nvPr>
        </p:nvSpPr>
        <p:spPr/>
        <p:txBody>
          <a:bodyPr/>
          <a:lstStyle/>
          <a:p>
            <a:fld id="{39E11639-EAE7-4AE1-8566-6DEBCC2D36E8}" type="slidenum">
              <a:rPr lang="de-AT" smtClean="0"/>
              <a:t>‹Nr.›</a:t>
            </a:fld>
            <a:endParaRPr lang="de-AT"/>
          </a:p>
        </p:txBody>
      </p:sp>
    </p:spTree>
    <p:extLst>
      <p:ext uri="{BB962C8B-B14F-4D97-AF65-F5344CB8AC3E}">
        <p14:creationId xmlns:p14="http://schemas.microsoft.com/office/powerpoint/2010/main" val="1915451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C20EEB-EA1F-4798-98C8-44E59010FE05}"/>
              </a:ext>
            </a:extLst>
          </p:cNvPr>
          <p:cNvSpPr>
            <a:spLocks noGrp="1"/>
          </p:cNvSpPr>
          <p:nvPr>
            <p:ph type="title"/>
          </p:nvPr>
        </p:nvSpPr>
        <p:spPr>
          <a:xfrm>
            <a:off x="836612" y="896241"/>
            <a:ext cx="10515600" cy="1325563"/>
          </a:xfrm>
        </p:spPr>
        <p:txBody>
          <a:bodyPr/>
          <a:lstStyle/>
          <a:p>
            <a:r>
              <a:rPr lang="de-DE"/>
              <a:t>Mastertitelformat bearbeiten</a:t>
            </a:r>
            <a:endParaRPr lang="de-AT"/>
          </a:p>
        </p:txBody>
      </p:sp>
      <p:sp>
        <p:nvSpPr>
          <p:cNvPr id="3" name="Textplatzhalter 2">
            <a:extLst>
              <a:ext uri="{FF2B5EF4-FFF2-40B4-BE49-F238E27FC236}">
                <a16:creationId xmlns:a16="http://schemas.microsoft.com/office/drawing/2014/main" id="{B2281652-869F-4815-A2BB-ABB7D291D363}"/>
              </a:ext>
            </a:extLst>
          </p:cNvPr>
          <p:cNvSpPr>
            <a:spLocks noGrp="1"/>
          </p:cNvSpPr>
          <p:nvPr>
            <p:ph type="body" idx="1"/>
          </p:nvPr>
        </p:nvSpPr>
        <p:spPr>
          <a:xfrm>
            <a:off x="836612" y="240948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589DE4C1-65B9-4D05-819E-3E1A623AA1A8}"/>
              </a:ext>
            </a:extLst>
          </p:cNvPr>
          <p:cNvSpPr>
            <a:spLocks noGrp="1"/>
          </p:cNvSpPr>
          <p:nvPr>
            <p:ph sz="half" idx="2"/>
          </p:nvPr>
        </p:nvSpPr>
        <p:spPr>
          <a:xfrm>
            <a:off x="839788" y="3233393"/>
            <a:ext cx="5157787" cy="2956269"/>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5" name="Textplatzhalter 4">
            <a:extLst>
              <a:ext uri="{FF2B5EF4-FFF2-40B4-BE49-F238E27FC236}">
                <a16:creationId xmlns:a16="http://schemas.microsoft.com/office/drawing/2014/main" id="{5ECB5751-BD4D-4832-8CEE-2E619E3D114A}"/>
              </a:ext>
            </a:extLst>
          </p:cNvPr>
          <p:cNvSpPr>
            <a:spLocks noGrp="1"/>
          </p:cNvSpPr>
          <p:nvPr>
            <p:ph type="body" sz="quarter" idx="3"/>
          </p:nvPr>
        </p:nvSpPr>
        <p:spPr>
          <a:xfrm>
            <a:off x="6169024" y="240948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Mastertextformat bearbeiten</a:t>
            </a:r>
          </a:p>
        </p:txBody>
      </p:sp>
      <p:sp>
        <p:nvSpPr>
          <p:cNvPr id="6" name="Inhaltsplatzhalter 5">
            <a:extLst>
              <a:ext uri="{FF2B5EF4-FFF2-40B4-BE49-F238E27FC236}">
                <a16:creationId xmlns:a16="http://schemas.microsoft.com/office/drawing/2014/main" id="{15B2010C-4CA8-4A77-ACC8-E131A4D5876D}"/>
              </a:ext>
            </a:extLst>
          </p:cNvPr>
          <p:cNvSpPr>
            <a:spLocks noGrp="1"/>
          </p:cNvSpPr>
          <p:nvPr>
            <p:ph sz="quarter" idx="4"/>
          </p:nvPr>
        </p:nvSpPr>
        <p:spPr>
          <a:xfrm>
            <a:off x="6172200" y="3233393"/>
            <a:ext cx="5183188" cy="295627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7" name="Datumsplatzhalter 6">
            <a:extLst>
              <a:ext uri="{FF2B5EF4-FFF2-40B4-BE49-F238E27FC236}">
                <a16:creationId xmlns:a16="http://schemas.microsoft.com/office/drawing/2014/main" id="{E2C004BA-89D7-4DDC-94F6-97102C1E7B10}"/>
              </a:ext>
            </a:extLst>
          </p:cNvPr>
          <p:cNvSpPr>
            <a:spLocks noGrp="1"/>
          </p:cNvSpPr>
          <p:nvPr>
            <p:ph type="dt" sz="half" idx="10"/>
          </p:nvPr>
        </p:nvSpPr>
        <p:spPr/>
        <p:txBody>
          <a:bodyPr/>
          <a:lstStyle/>
          <a:p>
            <a:fld id="{958D2E91-1778-42C6-B152-67040980C702}" type="datetimeFigureOut">
              <a:rPr lang="de-AT" smtClean="0"/>
              <a:t>03.02.2025</a:t>
            </a:fld>
            <a:endParaRPr lang="de-AT"/>
          </a:p>
        </p:txBody>
      </p:sp>
      <p:sp>
        <p:nvSpPr>
          <p:cNvPr id="8" name="Fußzeilenplatzhalter 7">
            <a:extLst>
              <a:ext uri="{FF2B5EF4-FFF2-40B4-BE49-F238E27FC236}">
                <a16:creationId xmlns:a16="http://schemas.microsoft.com/office/drawing/2014/main" id="{D4BF18F5-F677-40F9-90E7-6CF2C8F7363A}"/>
              </a:ext>
            </a:extLst>
          </p:cNvPr>
          <p:cNvSpPr>
            <a:spLocks noGrp="1"/>
          </p:cNvSpPr>
          <p:nvPr>
            <p:ph type="ftr" sz="quarter" idx="11"/>
          </p:nvPr>
        </p:nvSpPr>
        <p:spPr/>
        <p:txBody>
          <a:bodyPr/>
          <a:lstStyle/>
          <a:p>
            <a:endParaRPr lang="de-AT"/>
          </a:p>
        </p:txBody>
      </p:sp>
      <p:sp>
        <p:nvSpPr>
          <p:cNvPr id="9" name="Foliennummernplatzhalter 8">
            <a:extLst>
              <a:ext uri="{FF2B5EF4-FFF2-40B4-BE49-F238E27FC236}">
                <a16:creationId xmlns:a16="http://schemas.microsoft.com/office/drawing/2014/main" id="{C8D16226-4D54-4C15-AC47-0FE6B9054644}"/>
              </a:ext>
            </a:extLst>
          </p:cNvPr>
          <p:cNvSpPr>
            <a:spLocks noGrp="1"/>
          </p:cNvSpPr>
          <p:nvPr>
            <p:ph type="sldNum" sz="quarter" idx="12"/>
          </p:nvPr>
        </p:nvSpPr>
        <p:spPr/>
        <p:txBody>
          <a:bodyPr/>
          <a:lstStyle/>
          <a:p>
            <a:fld id="{39E11639-EAE7-4AE1-8566-6DEBCC2D36E8}" type="slidenum">
              <a:rPr lang="de-AT" smtClean="0"/>
              <a:t>‹Nr.›</a:t>
            </a:fld>
            <a:endParaRPr lang="de-AT"/>
          </a:p>
        </p:txBody>
      </p:sp>
    </p:spTree>
    <p:extLst>
      <p:ext uri="{BB962C8B-B14F-4D97-AF65-F5344CB8AC3E}">
        <p14:creationId xmlns:p14="http://schemas.microsoft.com/office/powerpoint/2010/main" val="3665400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7BBCC3-0EBE-471C-BF95-A994AB963426}"/>
              </a:ext>
            </a:extLst>
          </p:cNvPr>
          <p:cNvSpPr>
            <a:spLocks noGrp="1"/>
          </p:cNvSpPr>
          <p:nvPr>
            <p:ph type="title"/>
          </p:nvPr>
        </p:nvSpPr>
        <p:spPr>
          <a:xfrm>
            <a:off x="838200" y="911880"/>
            <a:ext cx="10515600" cy="1325563"/>
          </a:xfrm>
        </p:spPr>
        <p:txBody>
          <a:bodyPr/>
          <a:lstStyle/>
          <a:p>
            <a:r>
              <a:rPr lang="de-DE"/>
              <a:t>Mastertitelformat bearbeiten</a:t>
            </a:r>
            <a:endParaRPr lang="de-AT"/>
          </a:p>
        </p:txBody>
      </p:sp>
      <p:sp>
        <p:nvSpPr>
          <p:cNvPr id="3" name="Datumsplatzhalter 2">
            <a:extLst>
              <a:ext uri="{FF2B5EF4-FFF2-40B4-BE49-F238E27FC236}">
                <a16:creationId xmlns:a16="http://schemas.microsoft.com/office/drawing/2014/main" id="{F40FCA20-F394-468E-8F24-A32929C8A94C}"/>
              </a:ext>
            </a:extLst>
          </p:cNvPr>
          <p:cNvSpPr>
            <a:spLocks noGrp="1"/>
          </p:cNvSpPr>
          <p:nvPr>
            <p:ph type="dt" sz="half" idx="10"/>
          </p:nvPr>
        </p:nvSpPr>
        <p:spPr/>
        <p:txBody>
          <a:bodyPr/>
          <a:lstStyle/>
          <a:p>
            <a:fld id="{958D2E91-1778-42C6-B152-67040980C702}" type="datetimeFigureOut">
              <a:rPr lang="de-AT" smtClean="0"/>
              <a:t>03.02.2025</a:t>
            </a:fld>
            <a:endParaRPr lang="de-AT"/>
          </a:p>
        </p:txBody>
      </p:sp>
      <p:sp>
        <p:nvSpPr>
          <p:cNvPr id="4" name="Fußzeilenplatzhalter 3">
            <a:extLst>
              <a:ext uri="{FF2B5EF4-FFF2-40B4-BE49-F238E27FC236}">
                <a16:creationId xmlns:a16="http://schemas.microsoft.com/office/drawing/2014/main" id="{DEDA62BE-CE99-4043-8C1B-E351AE52F54A}"/>
              </a:ext>
            </a:extLst>
          </p:cNvPr>
          <p:cNvSpPr>
            <a:spLocks noGrp="1"/>
          </p:cNvSpPr>
          <p:nvPr>
            <p:ph type="ftr" sz="quarter" idx="11"/>
          </p:nvPr>
        </p:nvSpPr>
        <p:spPr/>
        <p:txBody>
          <a:bodyPr/>
          <a:lstStyle/>
          <a:p>
            <a:endParaRPr lang="de-AT"/>
          </a:p>
        </p:txBody>
      </p:sp>
      <p:sp>
        <p:nvSpPr>
          <p:cNvPr id="5" name="Foliennummernplatzhalter 4">
            <a:extLst>
              <a:ext uri="{FF2B5EF4-FFF2-40B4-BE49-F238E27FC236}">
                <a16:creationId xmlns:a16="http://schemas.microsoft.com/office/drawing/2014/main" id="{9DB7CB0E-F6AB-48FB-99AF-7B42B849BFA9}"/>
              </a:ext>
            </a:extLst>
          </p:cNvPr>
          <p:cNvSpPr>
            <a:spLocks noGrp="1"/>
          </p:cNvSpPr>
          <p:nvPr>
            <p:ph type="sldNum" sz="quarter" idx="12"/>
          </p:nvPr>
        </p:nvSpPr>
        <p:spPr/>
        <p:txBody>
          <a:bodyPr/>
          <a:lstStyle/>
          <a:p>
            <a:fld id="{39E11639-EAE7-4AE1-8566-6DEBCC2D36E8}" type="slidenum">
              <a:rPr lang="de-AT" smtClean="0"/>
              <a:t>‹Nr.›</a:t>
            </a:fld>
            <a:endParaRPr lang="de-AT"/>
          </a:p>
        </p:txBody>
      </p:sp>
    </p:spTree>
    <p:extLst>
      <p:ext uri="{BB962C8B-B14F-4D97-AF65-F5344CB8AC3E}">
        <p14:creationId xmlns:p14="http://schemas.microsoft.com/office/powerpoint/2010/main" val="2159136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7E8653A6-703F-4A7E-A03D-C9C2E3652C4D}"/>
              </a:ext>
            </a:extLst>
          </p:cNvPr>
          <p:cNvSpPr>
            <a:spLocks noGrp="1"/>
          </p:cNvSpPr>
          <p:nvPr>
            <p:ph type="dt" sz="half" idx="10"/>
          </p:nvPr>
        </p:nvSpPr>
        <p:spPr/>
        <p:txBody>
          <a:bodyPr/>
          <a:lstStyle/>
          <a:p>
            <a:fld id="{958D2E91-1778-42C6-B152-67040980C702}" type="datetimeFigureOut">
              <a:rPr lang="de-AT" smtClean="0"/>
              <a:t>03.02.2025</a:t>
            </a:fld>
            <a:endParaRPr lang="de-AT"/>
          </a:p>
        </p:txBody>
      </p:sp>
      <p:sp>
        <p:nvSpPr>
          <p:cNvPr id="3" name="Fußzeilenplatzhalter 2">
            <a:extLst>
              <a:ext uri="{FF2B5EF4-FFF2-40B4-BE49-F238E27FC236}">
                <a16:creationId xmlns:a16="http://schemas.microsoft.com/office/drawing/2014/main" id="{E9658038-0040-4E8B-917E-755489ACBAFC}"/>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9BB64A99-F139-47B3-BA78-1475E1F1EAAA}"/>
              </a:ext>
            </a:extLst>
          </p:cNvPr>
          <p:cNvSpPr>
            <a:spLocks noGrp="1"/>
          </p:cNvSpPr>
          <p:nvPr>
            <p:ph type="sldNum" sz="quarter" idx="12"/>
          </p:nvPr>
        </p:nvSpPr>
        <p:spPr/>
        <p:txBody>
          <a:bodyPr/>
          <a:lstStyle/>
          <a:p>
            <a:fld id="{39E11639-EAE7-4AE1-8566-6DEBCC2D36E8}" type="slidenum">
              <a:rPr lang="de-AT" smtClean="0"/>
              <a:t>‹Nr.›</a:t>
            </a:fld>
            <a:endParaRPr lang="de-AT"/>
          </a:p>
        </p:txBody>
      </p:sp>
    </p:spTree>
    <p:extLst>
      <p:ext uri="{BB962C8B-B14F-4D97-AF65-F5344CB8AC3E}">
        <p14:creationId xmlns:p14="http://schemas.microsoft.com/office/powerpoint/2010/main" val="16642489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9AB5D6-7B7D-46F7-9EAE-964D942A941D}"/>
              </a:ext>
            </a:extLst>
          </p:cNvPr>
          <p:cNvSpPr>
            <a:spLocks noGrp="1"/>
          </p:cNvSpPr>
          <p:nvPr>
            <p:ph type="title"/>
          </p:nvPr>
        </p:nvSpPr>
        <p:spPr>
          <a:xfrm>
            <a:off x="839788" y="987425"/>
            <a:ext cx="3932237" cy="1600200"/>
          </a:xfrm>
        </p:spPr>
        <p:txBody>
          <a:bodyPr anchor="b"/>
          <a:lstStyle>
            <a:lvl1pPr>
              <a:defRPr sz="3200"/>
            </a:lvl1pPr>
          </a:lstStyle>
          <a:p>
            <a:r>
              <a:rPr lang="de-DE"/>
              <a:t>Mastertitelformat bearbeiten</a:t>
            </a:r>
            <a:endParaRPr lang="de-AT"/>
          </a:p>
        </p:txBody>
      </p:sp>
      <p:sp>
        <p:nvSpPr>
          <p:cNvPr id="3" name="Inhaltsplatzhalter 2">
            <a:extLst>
              <a:ext uri="{FF2B5EF4-FFF2-40B4-BE49-F238E27FC236}">
                <a16:creationId xmlns:a16="http://schemas.microsoft.com/office/drawing/2014/main" id="{46157088-84C2-4609-8F38-C089F5B7462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a:extLst>
              <a:ext uri="{FF2B5EF4-FFF2-40B4-BE49-F238E27FC236}">
                <a16:creationId xmlns:a16="http://schemas.microsoft.com/office/drawing/2014/main" id="{A7C73E17-C042-483B-8991-4C21491BBA4B}"/>
              </a:ext>
            </a:extLst>
          </p:cNvPr>
          <p:cNvSpPr>
            <a:spLocks noGrp="1"/>
          </p:cNvSpPr>
          <p:nvPr>
            <p:ph type="body" sz="half" idx="2"/>
          </p:nvPr>
        </p:nvSpPr>
        <p:spPr>
          <a:xfrm>
            <a:off x="839788" y="2677212"/>
            <a:ext cx="3932237" cy="319177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AC854B7-FF5E-498F-B12B-4DC372F13D84}"/>
              </a:ext>
            </a:extLst>
          </p:cNvPr>
          <p:cNvSpPr>
            <a:spLocks noGrp="1"/>
          </p:cNvSpPr>
          <p:nvPr>
            <p:ph type="dt" sz="half" idx="10"/>
          </p:nvPr>
        </p:nvSpPr>
        <p:spPr/>
        <p:txBody>
          <a:bodyPr/>
          <a:lstStyle/>
          <a:p>
            <a:fld id="{958D2E91-1778-42C6-B152-67040980C702}" type="datetimeFigureOut">
              <a:rPr lang="de-AT" smtClean="0"/>
              <a:t>03.02.2025</a:t>
            </a:fld>
            <a:endParaRPr lang="de-AT"/>
          </a:p>
        </p:txBody>
      </p:sp>
      <p:sp>
        <p:nvSpPr>
          <p:cNvPr id="6" name="Fußzeilenplatzhalter 5">
            <a:extLst>
              <a:ext uri="{FF2B5EF4-FFF2-40B4-BE49-F238E27FC236}">
                <a16:creationId xmlns:a16="http://schemas.microsoft.com/office/drawing/2014/main" id="{F43AC1A4-2C11-4104-A227-399AD67E4755}"/>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7B9954D6-4DF8-4423-A135-EB31494B6153}"/>
              </a:ext>
            </a:extLst>
          </p:cNvPr>
          <p:cNvSpPr>
            <a:spLocks noGrp="1"/>
          </p:cNvSpPr>
          <p:nvPr>
            <p:ph type="sldNum" sz="quarter" idx="12"/>
          </p:nvPr>
        </p:nvSpPr>
        <p:spPr/>
        <p:txBody>
          <a:bodyPr/>
          <a:lstStyle/>
          <a:p>
            <a:fld id="{39E11639-EAE7-4AE1-8566-6DEBCC2D36E8}" type="slidenum">
              <a:rPr lang="de-AT" smtClean="0"/>
              <a:t>‹Nr.›</a:t>
            </a:fld>
            <a:endParaRPr lang="de-AT"/>
          </a:p>
        </p:txBody>
      </p:sp>
    </p:spTree>
    <p:extLst>
      <p:ext uri="{BB962C8B-B14F-4D97-AF65-F5344CB8AC3E}">
        <p14:creationId xmlns:p14="http://schemas.microsoft.com/office/powerpoint/2010/main" val="29026333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9F0263-8204-47D7-B751-300EB9611162}"/>
              </a:ext>
            </a:extLst>
          </p:cNvPr>
          <p:cNvSpPr>
            <a:spLocks noGrp="1"/>
          </p:cNvSpPr>
          <p:nvPr>
            <p:ph type="title"/>
          </p:nvPr>
        </p:nvSpPr>
        <p:spPr>
          <a:xfrm>
            <a:off x="836612" y="925087"/>
            <a:ext cx="3932237" cy="1600200"/>
          </a:xfrm>
        </p:spPr>
        <p:txBody>
          <a:bodyPr anchor="b"/>
          <a:lstStyle>
            <a:lvl1pPr>
              <a:defRPr sz="3200"/>
            </a:lvl1pPr>
          </a:lstStyle>
          <a:p>
            <a:r>
              <a:rPr lang="de-DE" dirty="0"/>
              <a:t>Mastertitelformat bearbeiten</a:t>
            </a:r>
            <a:endParaRPr lang="de-AT" dirty="0"/>
          </a:p>
        </p:txBody>
      </p:sp>
      <p:sp>
        <p:nvSpPr>
          <p:cNvPr id="3" name="Bildplatzhalter 2">
            <a:extLst>
              <a:ext uri="{FF2B5EF4-FFF2-40B4-BE49-F238E27FC236}">
                <a16:creationId xmlns:a16="http://schemas.microsoft.com/office/drawing/2014/main" id="{3F9B02B1-707D-4E2C-B4D5-0083D68665E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a:extLst>
              <a:ext uri="{FF2B5EF4-FFF2-40B4-BE49-F238E27FC236}">
                <a16:creationId xmlns:a16="http://schemas.microsoft.com/office/drawing/2014/main" id="{9AFEF33A-5249-4EE7-864C-D3EAB6BD4B49}"/>
              </a:ext>
            </a:extLst>
          </p:cNvPr>
          <p:cNvSpPr>
            <a:spLocks noGrp="1"/>
          </p:cNvSpPr>
          <p:nvPr>
            <p:ph type="body" sz="half" idx="2"/>
          </p:nvPr>
        </p:nvSpPr>
        <p:spPr>
          <a:xfrm>
            <a:off x="839788" y="2552700"/>
            <a:ext cx="3932237" cy="33162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3C6F745-52D1-4844-9AE5-02A275BA9EA5}"/>
              </a:ext>
            </a:extLst>
          </p:cNvPr>
          <p:cNvSpPr>
            <a:spLocks noGrp="1"/>
          </p:cNvSpPr>
          <p:nvPr>
            <p:ph type="dt" sz="half" idx="10"/>
          </p:nvPr>
        </p:nvSpPr>
        <p:spPr/>
        <p:txBody>
          <a:bodyPr/>
          <a:lstStyle/>
          <a:p>
            <a:fld id="{958D2E91-1778-42C6-B152-67040980C702}" type="datetimeFigureOut">
              <a:rPr lang="de-AT" smtClean="0"/>
              <a:t>03.02.2025</a:t>
            </a:fld>
            <a:endParaRPr lang="de-AT"/>
          </a:p>
        </p:txBody>
      </p:sp>
      <p:sp>
        <p:nvSpPr>
          <p:cNvPr id="6" name="Fußzeilenplatzhalter 5">
            <a:extLst>
              <a:ext uri="{FF2B5EF4-FFF2-40B4-BE49-F238E27FC236}">
                <a16:creationId xmlns:a16="http://schemas.microsoft.com/office/drawing/2014/main" id="{4CAC0C4A-5E91-4E3E-BFF4-D13C9470280C}"/>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2A44A0D4-D851-44B8-9379-B675E1C7CC94}"/>
              </a:ext>
            </a:extLst>
          </p:cNvPr>
          <p:cNvSpPr>
            <a:spLocks noGrp="1"/>
          </p:cNvSpPr>
          <p:nvPr>
            <p:ph type="sldNum" sz="quarter" idx="12"/>
          </p:nvPr>
        </p:nvSpPr>
        <p:spPr/>
        <p:txBody>
          <a:bodyPr/>
          <a:lstStyle/>
          <a:p>
            <a:fld id="{39E11639-EAE7-4AE1-8566-6DEBCC2D36E8}" type="slidenum">
              <a:rPr lang="de-AT" smtClean="0"/>
              <a:t>‹Nr.›</a:t>
            </a:fld>
            <a:endParaRPr lang="de-AT"/>
          </a:p>
        </p:txBody>
      </p:sp>
    </p:spTree>
    <p:extLst>
      <p:ext uri="{BB962C8B-B14F-4D97-AF65-F5344CB8AC3E}">
        <p14:creationId xmlns:p14="http://schemas.microsoft.com/office/powerpoint/2010/main" val="3362404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D46F941F-65F8-4604-8109-3FFE270BB97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66CDDC72-7EB2-43AA-BB55-422726F3C2C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DA5CF88B-422F-4B3C-B354-2EB2A70D8D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8D2E91-1778-42C6-B152-67040980C702}" type="datetimeFigureOut">
              <a:rPr lang="de-AT" smtClean="0"/>
              <a:t>03.02.2025</a:t>
            </a:fld>
            <a:endParaRPr lang="de-AT"/>
          </a:p>
        </p:txBody>
      </p:sp>
      <p:sp>
        <p:nvSpPr>
          <p:cNvPr id="5" name="Fußzeilenplatzhalter 4">
            <a:extLst>
              <a:ext uri="{FF2B5EF4-FFF2-40B4-BE49-F238E27FC236}">
                <a16:creationId xmlns:a16="http://schemas.microsoft.com/office/drawing/2014/main" id="{54FE0693-99FA-4901-8CF8-BC39217A05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a:extLst>
              <a:ext uri="{FF2B5EF4-FFF2-40B4-BE49-F238E27FC236}">
                <a16:creationId xmlns:a16="http://schemas.microsoft.com/office/drawing/2014/main" id="{90C1DB54-D75A-4CC0-8CE4-9E91A30877B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E11639-EAE7-4AE1-8566-6DEBCC2D36E8}" type="slidenum">
              <a:rPr lang="de-AT" smtClean="0"/>
              <a:t>‹Nr.›</a:t>
            </a:fld>
            <a:endParaRPr lang="de-AT"/>
          </a:p>
        </p:txBody>
      </p:sp>
      <p:pic>
        <p:nvPicPr>
          <p:cNvPr id="7" name="Grafik 6">
            <a:extLst>
              <a:ext uri="{FF2B5EF4-FFF2-40B4-BE49-F238E27FC236}">
                <a16:creationId xmlns:a16="http://schemas.microsoft.com/office/drawing/2014/main" id="{6987D771-FAEE-4C56-B3C6-C23BE02CA746}"/>
              </a:ext>
            </a:extLst>
          </p:cNvPr>
          <p:cNvPicPr/>
          <p:nvPr userDrawn="1"/>
        </p:nvPicPr>
        <p:blipFill>
          <a:blip r:embed="rId13">
            <a:extLst>
              <a:ext uri="{28A0092B-C50C-407E-A947-70E740481C1C}">
                <a14:useLocalDpi xmlns:a14="http://schemas.microsoft.com/office/drawing/2010/main" val="0"/>
              </a:ext>
            </a:extLst>
          </a:blip>
          <a:stretch>
            <a:fillRect/>
          </a:stretch>
        </p:blipFill>
        <p:spPr>
          <a:xfrm>
            <a:off x="838200" y="365125"/>
            <a:ext cx="2216150" cy="528320"/>
          </a:xfrm>
          <a:prstGeom prst="rect">
            <a:avLst/>
          </a:prstGeom>
        </p:spPr>
      </p:pic>
      <p:cxnSp>
        <p:nvCxnSpPr>
          <p:cNvPr id="9" name="Gerader Verbinder 8">
            <a:extLst>
              <a:ext uri="{FF2B5EF4-FFF2-40B4-BE49-F238E27FC236}">
                <a16:creationId xmlns:a16="http://schemas.microsoft.com/office/drawing/2014/main" id="{A5AF46C8-8E75-4974-B965-0436A2628A34}"/>
              </a:ext>
            </a:extLst>
          </p:cNvPr>
          <p:cNvCxnSpPr/>
          <p:nvPr userDrawn="1"/>
        </p:nvCxnSpPr>
        <p:spPr>
          <a:xfrm flipH="1">
            <a:off x="923827" y="893445"/>
            <a:ext cx="10429973" cy="0"/>
          </a:xfrm>
          <a:prstGeom prst="line">
            <a:avLst/>
          </a:prstGeom>
          <a:ln>
            <a:solidFill>
              <a:srgbClr val="E7300F"/>
            </a:solidFill>
          </a:ln>
        </p:spPr>
        <p:style>
          <a:lnRef idx="1">
            <a:schemeClr val="accent1"/>
          </a:lnRef>
          <a:fillRef idx="0">
            <a:schemeClr val="accent1"/>
          </a:fillRef>
          <a:effectRef idx="0">
            <a:schemeClr val="accent1"/>
          </a:effectRef>
          <a:fontRef idx="minor">
            <a:schemeClr val="tx1"/>
          </a:fontRef>
        </p:style>
      </p:cxnSp>
      <p:sp>
        <p:nvSpPr>
          <p:cNvPr id="10" name="Rechteck 9">
            <a:extLst>
              <a:ext uri="{FF2B5EF4-FFF2-40B4-BE49-F238E27FC236}">
                <a16:creationId xmlns:a16="http://schemas.microsoft.com/office/drawing/2014/main" id="{0A412E38-FF86-4356-A0C4-0945C2ABBC4A}"/>
              </a:ext>
            </a:extLst>
          </p:cNvPr>
          <p:cNvSpPr/>
          <p:nvPr userDrawn="1"/>
        </p:nvSpPr>
        <p:spPr>
          <a:xfrm>
            <a:off x="4583784" y="442426"/>
            <a:ext cx="4391587" cy="369332"/>
          </a:xfrm>
          <a:prstGeom prst="rect">
            <a:avLst/>
          </a:prstGeom>
        </p:spPr>
        <p:txBody>
          <a:bodyPr wrap="none">
            <a:spAutoFit/>
          </a:bodyPr>
          <a:lstStyle/>
          <a:p>
            <a:r>
              <a:rPr lang="de-AT" b="1" dirty="0"/>
              <a:t>Anleitung Reisemanagement – Landeslehrer</a:t>
            </a:r>
            <a:endParaRPr lang="de-AT" dirty="0"/>
          </a:p>
        </p:txBody>
      </p:sp>
    </p:spTree>
    <p:extLst>
      <p:ext uri="{BB962C8B-B14F-4D97-AF65-F5344CB8AC3E}">
        <p14:creationId xmlns:p14="http://schemas.microsoft.com/office/powerpoint/2010/main" val="19290885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 Id="rId5" Type="http://schemas.openxmlformats.org/officeDocument/2006/relationships/image" Target="../media/image46.png"/><Relationship Id="rId4" Type="http://schemas.openxmlformats.org/officeDocument/2006/relationships/image" Target="../media/image45.png"/></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 Id="rId5" Type="http://schemas.openxmlformats.org/officeDocument/2006/relationships/image" Target="../media/image53.png"/><Relationship Id="rId4" Type="http://schemas.openxmlformats.org/officeDocument/2006/relationships/image" Target="../media/image52.png"/></Relationships>
</file>

<file path=ppt/slides/_rels/slide2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 Id="rId5" Type="http://schemas.openxmlformats.org/officeDocument/2006/relationships/image" Target="../media/image57.png"/><Relationship Id="rId4" Type="http://schemas.openxmlformats.org/officeDocument/2006/relationships/image" Target="../media/image56.png"/></Relationships>
</file>

<file path=ppt/slides/_rels/slide2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CB4F6B-2209-4E4E-A0AA-3DFEB1140F71}"/>
              </a:ext>
            </a:extLst>
          </p:cNvPr>
          <p:cNvSpPr>
            <a:spLocks noGrp="1"/>
          </p:cNvSpPr>
          <p:nvPr>
            <p:ph type="ctrTitle"/>
          </p:nvPr>
        </p:nvSpPr>
        <p:spPr/>
        <p:txBody>
          <a:bodyPr>
            <a:normAutofit fontScale="90000"/>
          </a:bodyPr>
          <a:lstStyle/>
          <a:p>
            <a:r>
              <a:rPr lang="de-AT" b="1" dirty="0"/>
              <a:t>Schulung</a:t>
            </a:r>
            <a:br>
              <a:rPr lang="de-AT" b="1" dirty="0"/>
            </a:br>
            <a:r>
              <a:rPr lang="de-AT" b="1" dirty="0"/>
              <a:t>Reisemanagement Landeslehrer</a:t>
            </a:r>
          </a:p>
        </p:txBody>
      </p:sp>
      <p:sp>
        <p:nvSpPr>
          <p:cNvPr id="3" name="Untertitel 2">
            <a:extLst>
              <a:ext uri="{FF2B5EF4-FFF2-40B4-BE49-F238E27FC236}">
                <a16:creationId xmlns:a16="http://schemas.microsoft.com/office/drawing/2014/main" id="{CA459DA4-439C-49B1-95FF-3FD700909C92}"/>
              </a:ext>
            </a:extLst>
          </p:cNvPr>
          <p:cNvSpPr>
            <a:spLocks noGrp="1"/>
          </p:cNvSpPr>
          <p:nvPr>
            <p:ph type="subTitle" idx="1"/>
          </p:nvPr>
        </p:nvSpPr>
        <p:spPr/>
        <p:txBody>
          <a:bodyPr/>
          <a:lstStyle/>
          <a:p>
            <a:r>
              <a:rPr lang="de-AT" dirty="0" err="1"/>
              <a:t>Employee</a:t>
            </a:r>
            <a:r>
              <a:rPr lang="de-AT" dirty="0"/>
              <a:t> </a:t>
            </a:r>
            <a:r>
              <a:rPr lang="de-AT" dirty="0" err="1"/>
              <a:t>Self</a:t>
            </a:r>
            <a:r>
              <a:rPr lang="de-AT" dirty="0"/>
              <a:t> Service (ESS-RM)</a:t>
            </a:r>
          </a:p>
        </p:txBody>
      </p:sp>
    </p:spTree>
    <p:extLst>
      <p:ext uri="{BB962C8B-B14F-4D97-AF65-F5344CB8AC3E}">
        <p14:creationId xmlns:p14="http://schemas.microsoft.com/office/powerpoint/2010/main" val="22955058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6EC37E32-522A-4112-A64B-D0DAEE2B9D5A}"/>
              </a:ext>
            </a:extLst>
          </p:cNvPr>
          <p:cNvSpPr/>
          <p:nvPr/>
        </p:nvSpPr>
        <p:spPr>
          <a:xfrm>
            <a:off x="827982" y="998284"/>
            <a:ext cx="3274101" cy="369332"/>
          </a:xfrm>
          <a:prstGeom prst="rect">
            <a:avLst/>
          </a:prstGeom>
        </p:spPr>
        <p:txBody>
          <a:bodyPr wrap="none">
            <a:spAutoFit/>
          </a:bodyPr>
          <a:lstStyle/>
          <a:p>
            <a:r>
              <a:rPr lang="nl-NL" b="1" dirty="0">
                <a:solidFill>
                  <a:srgbClr val="000000"/>
                </a:solidFill>
                <a:latin typeface="Calibri" panose="020F0502020204030204" pitchFamily="34" charset="0"/>
                <a:ea typeface="Times New Roman" panose="02020603050405020304" pitchFamily="18" charset="0"/>
              </a:rPr>
              <a:t>Grund angeben, Tarif auswählen</a:t>
            </a:r>
            <a:endParaRPr lang="de-AT" dirty="0"/>
          </a:p>
        </p:txBody>
      </p:sp>
      <p:sp>
        <p:nvSpPr>
          <p:cNvPr id="8" name="Rechteck 7">
            <a:extLst>
              <a:ext uri="{FF2B5EF4-FFF2-40B4-BE49-F238E27FC236}">
                <a16:creationId xmlns:a16="http://schemas.microsoft.com/office/drawing/2014/main" id="{8658A4C7-D7F3-4A5E-9C6B-7A2FDC37C27D}"/>
              </a:ext>
            </a:extLst>
          </p:cNvPr>
          <p:cNvSpPr/>
          <p:nvPr/>
        </p:nvSpPr>
        <p:spPr>
          <a:xfrm>
            <a:off x="9552372" y="1569999"/>
            <a:ext cx="2130641" cy="1475042"/>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Unterhalb des Reiseziels ist im Feld “Grund” der Zweck der Reise kurz zu beschreiben.</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9" name="Grafik 8">
            <a:extLst>
              <a:ext uri="{FF2B5EF4-FFF2-40B4-BE49-F238E27FC236}">
                <a16:creationId xmlns:a16="http://schemas.microsoft.com/office/drawing/2014/main" id="{0A753975-75FC-4553-A2F7-4276C5B1C217}"/>
              </a:ext>
            </a:extLst>
          </p:cNvPr>
          <p:cNvPicPr/>
          <p:nvPr/>
        </p:nvPicPr>
        <p:blipFill>
          <a:blip r:embed="rId2"/>
          <a:stretch>
            <a:fillRect/>
          </a:stretch>
        </p:blipFill>
        <p:spPr>
          <a:xfrm>
            <a:off x="827982" y="1489655"/>
            <a:ext cx="8593630" cy="1555386"/>
          </a:xfrm>
          <a:prstGeom prst="rect">
            <a:avLst/>
          </a:prstGeom>
          <a:ln>
            <a:solidFill>
              <a:schemeClr val="tx2"/>
            </a:solidFill>
          </a:ln>
        </p:spPr>
      </p:pic>
      <p:cxnSp>
        <p:nvCxnSpPr>
          <p:cNvPr id="10" name="Gerade Verbindung mit Pfeil 9">
            <a:extLst>
              <a:ext uri="{FF2B5EF4-FFF2-40B4-BE49-F238E27FC236}">
                <a16:creationId xmlns:a16="http://schemas.microsoft.com/office/drawing/2014/main" id="{5399B6EE-BCE1-42D0-98B4-F1A6A1588C7C}"/>
              </a:ext>
            </a:extLst>
          </p:cNvPr>
          <p:cNvCxnSpPr>
            <a:cxnSpLocks/>
          </p:cNvCxnSpPr>
          <p:nvPr/>
        </p:nvCxnSpPr>
        <p:spPr>
          <a:xfrm flipH="1">
            <a:off x="7927759" y="2148396"/>
            <a:ext cx="1624613" cy="72797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Rechteck 12">
            <a:extLst>
              <a:ext uri="{FF2B5EF4-FFF2-40B4-BE49-F238E27FC236}">
                <a16:creationId xmlns:a16="http://schemas.microsoft.com/office/drawing/2014/main" id="{262C3D07-76C8-48D5-8F7D-796DF1D0344F}"/>
              </a:ext>
            </a:extLst>
          </p:cNvPr>
          <p:cNvSpPr/>
          <p:nvPr/>
        </p:nvSpPr>
        <p:spPr>
          <a:xfrm>
            <a:off x="827982" y="3215907"/>
            <a:ext cx="6096000" cy="3170099"/>
          </a:xfrm>
          <a:prstGeom prst="rect">
            <a:avLst/>
          </a:prstGeom>
        </p:spPr>
        <p:txBody>
          <a:bodyPr>
            <a:spAutoFit/>
          </a:bodyPr>
          <a:lstStyle/>
          <a:p>
            <a:pPr>
              <a:spcAft>
                <a:spcPts val="840"/>
              </a:spcAft>
            </a:pPr>
            <a:r>
              <a:rPr lang="nl-NL"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Für Einzelreisen können folgende Gründe eingegeben werden:</a:t>
            </a:r>
            <a:endParaRPr lang="de-AT"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spcAft>
                <a:spcPts val="840"/>
              </a:spcAft>
              <a:buFont typeface="Arial" panose="020B0604020202020204" pitchFamily="34" charset="0"/>
              <a:buChar char="•"/>
            </a:pPr>
            <a:r>
              <a:rPr lang="nl-NL"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Schulung</a:t>
            </a:r>
          </a:p>
          <a:p>
            <a:pPr marL="285750" indent="-285750">
              <a:spcAft>
                <a:spcPts val="840"/>
              </a:spcAft>
              <a:buFont typeface="Arial" panose="020B0604020202020204" pitchFamily="34" charset="0"/>
              <a:buChar char="•"/>
            </a:pPr>
            <a:r>
              <a:rPr lang="nl-NL"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Fortbildung</a:t>
            </a:r>
          </a:p>
          <a:p>
            <a:pPr marL="285750" indent="-285750">
              <a:spcAft>
                <a:spcPts val="840"/>
              </a:spcAft>
              <a:buFont typeface="Arial" panose="020B0604020202020204" pitchFamily="34" charset="0"/>
              <a:buChar char="•"/>
            </a:pPr>
            <a:r>
              <a:rPr lang="nl-NL"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Seminar</a:t>
            </a:r>
          </a:p>
          <a:p>
            <a:pPr marL="285750" indent="-285750">
              <a:spcAft>
                <a:spcPts val="840"/>
              </a:spcAft>
              <a:buFont typeface="Arial" panose="020B0604020202020204" pitchFamily="34" charset="0"/>
              <a:buChar char="•"/>
            </a:pPr>
            <a:r>
              <a:rPr lang="nl-NL"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prov. Leitung</a:t>
            </a:r>
          </a:p>
          <a:p>
            <a:pPr marL="285750" indent="-285750">
              <a:spcAft>
                <a:spcPts val="840"/>
              </a:spcAft>
              <a:buFont typeface="Arial" panose="020B0604020202020204" pitchFamily="34" charset="0"/>
              <a:buChar char="•"/>
            </a:pPr>
            <a:r>
              <a:rPr lang="nl-NL"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Mehrfachverwendung</a:t>
            </a:r>
          </a:p>
          <a:p>
            <a:pPr marL="285750" indent="-285750">
              <a:spcAft>
                <a:spcPts val="840"/>
              </a:spcAft>
              <a:buFont typeface="Arial" panose="020B0604020202020204" pitchFamily="34" charset="0"/>
              <a:buChar char="•"/>
            </a:pPr>
            <a:r>
              <a:rPr lang="nl-NL"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Betreuungslehrer</a:t>
            </a:r>
            <a:endParaRPr lang="de-AT"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4" name="Grafik 13">
            <a:extLst>
              <a:ext uri="{FF2B5EF4-FFF2-40B4-BE49-F238E27FC236}">
                <a16:creationId xmlns:a16="http://schemas.microsoft.com/office/drawing/2014/main" id="{931E96B1-B0B3-4D19-8480-E43ECE6D8859}"/>
              </a:ext>
            </a:extLst>
          </p:cNvPr>
          <p:cNvPicPr/>
          <p:nvPr/>
        </p:nvPicPr>
        <p:blipFill>
          <a:blip r:embed="rId3"/>
          <a:stretch>
            <a:fillRect/>
          </a:stretch>
        </p:blipFill>
        <p:spPr>
          <a:xfrm>
            <a:off x="3945339" y="4736236"/>
            <a:ext cx="7960885" cy="923276"/>
          </a:xfrm>
          <a:prstGeom prst="rect">
            <a:avLst/>
          </a:prstGeom>
          <a:ln>
            <a:solidFill>
              <a:schemeClr val="tx2"/>
            </a:solidFill>
          </a:ln>
        </p:spPr>
      </p:pic>
      <p:sp>
        <p:nvSpPr>
          <p:cNvPr id="15" name="Rechteck 14">
            <a:extLst>
              <a:ext uri="{FF2B5EF4-FFF2-40B4-BE49-F238E27FC236}">
                <a16:creationId xmlns:a16="http://schemas.microsoft.com/office/drawing/2014/main" id="{AC89FEBA-CCA1-4A5A-B456-EA86D5F8D77D}"/>
              </a:ext>
            </a:extLst>
          </p:cNvPr>
          <p:cNvSpPr/>
          <p:nvPr/>
        </p:nvSpPr>
        <p:spPr>
          <a:xfrm>
            <a:off x="4176546" y="5141636"/>
            <a:ext cx="7660321" cy="52345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AT"/>
          </a:p>
        </p:txBody>
      </p:sp>
      <p:cxnSp>
        <p:nvCxnSpPr>
          <p:cNvPr id="16" name="Gerade Verbindung mit Pfeil 15">
            <a:extLst>
              <a:ext uri="{FF2B5EF4-FFF2-40B4-BE49-F238E27FC236}">
                <a16:creationId xmlns:a16="http://schemas.microsoft.com/office/drawing/2014/main" id="{0A2DF66A-2429-4A60-B327-12B9A80543B1}"/>
              </a:ext>
            </a:extLst>
          </p:cNvPr>
          <p:cNvCxnSpPr>
            <a:cxnSpLocks/>
          </p:cNvCxnSpPr>
          <p:nvPr/>
        </p:nvCxnSpPr>
        <p:spPr>
          <a:xfrm flipH="1">
            <a:off x="6647201" y="4566075"/>
            <a:ext cx="870891" cy="32149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Rectangle 2">
            <a:extLst>
              <a:ext uri="{FF2B5EF4-FFF2-40B4-BE49-F238E27FC236}">
                <a16:creationId xmlns:a16="http://schemas.microsoft.com/office/drawing/2014/main" id="{5C387BAD-721F-49E1-B124-D758538EF471}"/>
              </a:ext>
            </a:extLst>
          </p:cNvPr>
          <p:cNvSpPr>
            <a:spLocks noChangeArrowheads="1"/>
          </p:cNvSpPr>
          <p:nvPr/>
        </p:nvSpPr>
        <p:spPr bwMode="auto">
          <a:xfrm>
            <a:off x="3970955" y="3864946"/>
            <a:ext cx="771205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nl-NL" altLang="de-DE"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Die Auswahl des Tarifes entpricht den bisherigen Vorgaben der RGVO.</a:t>
            </a:r>
            <a:r>
              <a:rPr lang="nl-NL" dirty="0"/>
              <a:t> Tarif I oder Tarif II, wie bisher (z.B. Bezirksreise o. N. Tarif II bei Mehrfachverwendungen)</a:t>
            </a:r>
            <a:endParaRPr kumimoji="0" lang="nl-NL" altLang="de-DE" b="0" i="0" u="none" strike="noStrike" cap="none" normalizeH="0" baseline="0" dirty="0">
              <a:ln>
                <a:noFill/>
              </a:ln>
              <a:solidFill>
                <a:schemeClr val="tx1"/>
              </a:solidFill>
              <a:effectLst/>
              <a:latin typeface="Arial" panose="020B0604020202020204" pitchFamily="34" charset="0"/>
            </a:endParaRPr>
          </a:p>
        </p:txBody>
      </p:sp>
      <p:sp>
        <p:nvSpPr>
          <p:cNvPr id="21" name="Rechteck 20">
            <a:extLst>
              <a:ext uri="{FF2B5EF4-FFF2-40B4-BE49-F238E27FC236}">
                <a16:creationId xmlns:a16="http://schemas.microsoft.com/office/drawing/2014/main" id="{6DD8CA89-D9B0-4454-87E9-F6FE52E4ED74}"/>
              </a:ext>
            </a:extLst>
          </p:cNvPr>
          <p:cNvSpPr/>
          <p:nvPr/>
        </p:nvSpPr>
        <p:spPr>
          <a:xfrm>
            <a:off x="4102083" y="5720541"/>
            <a:ext cx="8040346" cy="923330"/>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In das Feld Bemerkungen ist bei Fortbildungen an einer PH verpflichtend die LV-Nummer, Beginn, Ende und Titel der Lehrveranstaltung eingeben!</a:t>
            </a:r>
            <a:b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b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In allen anderen Fällen der Dienstreiseauftrag (event. GZ) einzutragen.</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3384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3">
                                            <p:txEl>
                                              <p:pRg st="6" end="6"/>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build="p"/>
      <p:bldP spid="15" grpId="0" animBg="1"/>
      <p:bldP spid="18"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436612E1-D728-4083-A626-C8558D431144}"/>
              </a:ext>
            </a:extLst>
          </p:cNvPr>
          <p:cNvSpPr/>
          <p:nvPr/>
        </p:nvSpPr>
        <p:spPr>
          <a:xfrm>
            <a:off x="839449" y="1091684"/>
            <a:ext cx="2899833" cy="369332"/>
          </a:xfrm>
          <a:prstGeom prst="rect">
            <a:avLst/>
          </a:prstGeom>
        </p:spPr>
        <p:txBody>
          <a:bodyPr wrap="none">
            <a:spAutoFit/>
          </a:bodyPr>
          <a:lstStyle/>
          <a:p>
            <a:r>
              <a:rPr lang="nl-NL" b="1" dirty="0">
                <a:solidFill>
                  <a:srgbClr val="000000"/>
                </a:solidFill>
                <a:latin typeface="Calibri" panose="020F0502020204030204" pitchFamily="34" charset="0"/>
                <a:ea typeface="Times New Roman" panose="02020603050405020304" pitchFamily="18" charset="0"/>
              </a:rPr>
              <a:t>Konto und Kostenzuordnung</a:t>
            </a:r>
            <a:endParaRPr lang="de-AT" dirty="0"/>
          </a:p>
        </p:txBody>
      </p:sp>
      <p:pic>
        <p:nvPicPr>
          <p:cNvPr id="3" name="Grafik 2">
            <a:extLst>
              <a:ext uri="{FF2B5EF4-FFF2-40B4-BE49-F238E27FC236}">
                <a16:creationId xmlns:a16="http://schemas.microsoft.com/office/drawing/2014/main" id="{E1266A4E-F05F-47F9-8836-6163ACBEB1C8}"/>
              </a:ext>
            </a:extLst>
          </p:cNvPr>
          <p:cNvPicPr/>
          <p:nvPr/>
        </p:nvPicPr>
        <p:blipFill>
          <a:blip r:embed="rId2"/>
          <a:stretch>
            <a:fillRect/>
          </a:stretch>
        </p:blipFill>
        <p:spPr>
          <a:xfrm>
            <a:off x="916519" y="2603182"/>
            <a:ext cx="10438130" cy="421694"/>
          </a:xfrm>
          <a:prstGeom prst="rect">
            <a:avLst/>
          </a:prstGeom>
          <a:ln>
            <a:solidFill>
              <a:schemeClr val="tx2"/>
            </a:solidFill>
          </a:ln>
        </p:spPr>
      </p:pic>
      <p:pic>
        <p:nvPicPr>
          <p:cNvPr id="4" name="Grafik 3">
            <a:extLst>
              <a:ext uri="{FF2B5EF4-FFF2-40B4-BE49-F238E27FC236}">
                <a16:creationId xmlns:a16="http://schemas.microsoft.com/office/drawing/2014/main" id="{E22CD8C3-401E-4727-9DB2-746E708780B4}"/>
              </a:ext>
            </a:extLst>
          </p:cNvPr>
          <p:cNvPicPr/>
          <p:nvPr/>
        </p:nvPicPr>
        <p:blipFill>
          <a:blip r:embed="rId3"/>
          <a:stretch>
            <a:fillRect/>
          </a:stretch>
        </p:blipFill>
        <p:spPr>
          <a:xfrm>
            <a:off x="916519" y="3521129"/>
            <a:ext cx="10437281" cy="2317696"/>
          </a:xfrm>
          <a:prstGeom prst="rect">
            <a:avLst/>
          </a:prstGeom>
          <a:ln>
            <a:solidFill>
              <a:schemeClr val="tx2"/>
            </a:solidFill>
          </a:ln>
        </p:spPr>
      </p:pic>
      <p:sp>
        <p:nvSpPr>
          <p:cNvPr id="5" name="Rechteck 4">
            <a:extLst>
              <a:ext uri="{FF2B5EF4-FFF2-40B4-BE49-F238E27FC236}">
                <a16:creationId xmlns:a16="http://schemas.microsoft.com/office/drawing/2014/main" id="{9FFD0748-A410-42B9-88E5-37B1EFD1E4AF}"/>
              </a:ext>
            </a:extLst>
          </p:cNvPr>
          <p:cNvSpPr/>
          <p:nvPr/>
        </p:nvSpPr>
        <p:spPr>
          <a:xfrm>
            <a:off x="839448" y="1567742"/>
            <a:ext cx="10514351" cy="646331"/>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Die Einträge bei Tätigkeit (Konto) und Kostenzuordnung bzw. Genehmiger sind vorausgefüllt und sollen nicht verändert werden.</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6" name="Textfeld 2">
            <a:extLst>
              <a:ext uri="{FF2B5EF4-FFF2-40B4-BE49-F238E27FC236}">
                <a16:creationId xmlns:a16="http://schemas.microsoft.com/office/drawing/2014/main" id="{0DCD1489-99A7-4E55-AE88-EC452F57C045}"/>
              </a:ext>
            </a:extLst>
          </p:cNvPr>
          <p:cNvSpPr txBox="1">
            <a:spLocks noChangeArrowheads="1"/>
          </p:cNvSpPr>
          <p:nvPr/>
        </p:nvSpPr>
        <p:spPr bwMode="auto">
          <a:xfrm>
            <a:off x="2690261" y="4954328"/>
            <a:ext cx="3069515" cy="673473"/>
          </a:xfrm>
          <a:prstGeom prst="rect">
            <a:avLst/>
          </a:prstGeom>
          <a:solidFill>
            <a:schemeClr val="bg1"/>
          </a:solidFill>
          <a:ln w="9525">
            <a:noFill/>
            <a:miter lim="800000"/>
            <a:headEnd/>
            <a:tailEnd/>
          </a:ln>
        </p:spPr>
        <p:txBody>
          <a:bodyPr rot="0" vert="horz" wrap="square" lIns="36000" tIns="36000" rIns="36000" bIns="36000" anchor="t" anchorCtr="0">
            <a:noAutofit/>
          </a:bodyPr>
          <a:lstStyle/>
          <a:p>
            <a:pPr>
              <a:spcAft>
                <a:spcPts val="0"/>
              </a:spcAft>
            </a:pPr>
            <a:r>
              <a:rPr lang="en-US">
                <a:solidFill>
                  <a:srgbClr val="7F7F7F"/>
                </a:solidFill>
                <a:effectLst/>
                <a:latin typeface="Calibri" panose="020F0502020204030204" pitchFamily="34" charset="0"/>
                <a:ea typeface="Times New Roman" panose="02020603050405020304" pitchFamily="18" charset="0"/>
                <a:cs typeface="Times New Roman" panose="02020603050405020304" pitchFamily="18" charset="0"/>
              </a:rPr>
              <a:t>Vorgesetzter</a:t>
            </a:r>
            <a:br>
              <a:rPr lang="en-US">
                <a:solidFill>
                  <a:srgbClr val="7F7F7F"/>
                </a:solidFill>
                <a:effectLst/>
                <a:latin typeface="Calibri" panose="020F0502020204030204" pitchFamily="34" charset="0"/>
                <a:ea typeface="Times New Roman" panose="02020603050405020304" pitchFamily="18" charset="0"/>
                <a:cs typeface="Times New Roman" panose="02020603050405020304" pitchFamily="18" charset="0"/>
              </a:rPr>
            </a:br>
            <a:r>
              <a:rPr lang="en-US">
                <a:solidFill>
                  <a:srgbClr val="7F7F7F"/>
                </a:solidFill>
                <a:effectLst/>
                <a:latin typeface="Calibri" panose="020F0502020204030204" pitchFamily="34" charset="0"/>
                <a:ea typeface="Times New Roman" panose="02020603050405020304" pitchFamily="18" charset="0"/>
                <a:cs typeface="Times New Roman" panose="02020603050405020304" pitchFamily="18" charset="0"/>
              </a:rPr>
              <a:t>Personalnummer Vorgesetzter</a:t>
            </a:r>
            <a:endParaRPr lang="de-AT" sz="440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327462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551F6819-4995-4F66-9AE8-A1F18009A064}"/>
              </a:ext>
            </a:extLst>
          </p:cNvPr>
          <p:cNvSpPr/>
          <p:nvPr/>
        </p:nvSpPr>
        <p:spPr>
          <a:xfrm>
            <a:off x="824544" y="1091684"/>
            <a:ext cx="4675511" cy="369332"/>
          </a:xfrm>
          <a:prstGeom prst="rect">
            <a:avLst/>
          </a:prstGeom>
        </p:spPr>
        <p:txBody>
          <a:bodyPr wrap="none">
            <a:spAutoFit/>
          </a:bodyPr>
          <a:lstStyle/>
          <a:p>
            <a:r>
              <a:rPr lang="nl-NL" b="1" dirty="0">
                <a:solidFill>
                  <a:srgbClr val="000000"/>
                </a:solidFill>
                <a:latin typeface="Calibri" panose="020F0502020204030204" pitchFamily="34" charset="0"/>
                <a:ea typeface="Times New Roman" panose="02020603050405020304" pitchFamily="18" charset="0"/>
              </a:rPr>
              <a:t>Anlagen und Unterlagen für Spesen hinzufügen</a:t>
            </a:r>
            <a:endParaRPr lang="de-AT" dirty="0"/>
          </a:p>
        </p:txBody>
      </p:sp>
      <p:sp>
        <p:nvSpPr>
          <p:cNvPr id="3" name="Rechteck 2">
            <a:extLst>
              <a:ext uri="{FF2B5EF4-FFF2-40B4-BE49-F238E27FC236}">
                <a16:creationId xmlns:a16="http://schemas.microsoft.com/office/drawing/2014/main" id="{B9DF23E7-EA03-4FDD-91E8-EF4DD7CE063A}"/>
              </a:ext>
            </a:extLst>
          </p:cNvPr>
          <p:cNvSpPr/>
          <p:nvPr/>
        </p:nvSpPr>
        <p:spPr>
          <a:xfrm>
            <a:off x="824544" y="1461016"/>
            <a:ext cx="10542912" cy="1323439"/>
          </a:xfrm>
          <a:prstGeom prst="rect">
            <a:avLst/>
          </a:prstGeom>
        </p:spPr>
        <p:txBody>
          <a:bodyPr wrap="square">
            <a:spAutoFit/>
          </a:bodyPr>
          <a:lstStyle/>
          <a:p>
            <a:pPr>
              <a:spcAft>
                <a:spcPts val="840"/>
              </a:spcAft>
            </a:pPr>
            <a:r>
              <a:rPr lang="nl-NL"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Bevor in eine Reisekostenabrechnung Dokumente hochgeladen werden können muss die Reisekostenabrechnung </a:t>
            </a:r>
            <a:r>
              <a:rPr lang="nl-NL"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unbedingt gespeichert werden</a:t>
            </a:r>
            <a:r>
              <a:rPr lang="nl-NL"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Ansonsten erhalten Sie eine entsprechende Fehlermeldung. Es empfiehlt sich in weiterer Folge die Eingaben regelmäßig zu speichern um im Falle eines Problems seine Arbeit gesichert zu haben.</a:t>
            </a:r>
            <a:endParaRPr lang="de-AT"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8" name="Rechteck 7">
            <a:extLst>
              <a:ext uri="{FF2B5EF4-FFF2-40B4-BE49-F238E27FC236}">
                <a16:creationId xmlns:a16="http://schemas.microsoft.com/office/drawing/2014/main" id="{A964E393-6A80-4D12-B61C-DAB7B5D56885}"/>
              </a:ext>
            </a:extLst>
          </p:cNvPr>
          <p:cNvSpPr/>
          <p:nvPr/>
        </p:nvSpPr>
        <p:spPr>
          <a:xfrm>
            <a:off x="5667374" y="3848555"/>
            <a:ext cx="5462587" cy="1713290"/>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Im Bereich Anlagen können Dokumente (Nachweis Klimaticket, Dienstreiseauftrag, ...) hochgeladen werden.</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Mit Klick auf das Plus-Symbol kann eine Datei auf dem Computer ausgewählt und hochgeladen werden.</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840"/>
              </a:spcAft>
            </a:pPr>
            <a:r>
              <a:rPr lang="nl-NL"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Bei Anlagen immer nur 1 Dokument hochladen!</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9" name="Rechteck 8">
            <a:extLst>
              <a:ext uri="{FF2B5EF4-FFF2-40B4-BE49-F238E27FC236}">
                <a16:creationId xmlns:a16="http://schemas.microsoft.com/office/drawing/2014/main" id="{BCDBA1DF-E8FD-4C77-9CC3-EBB93CCC026F}"/>
              </a:ext>
            </a:extLst>
          </p:cNvPr>
          <p:cNvSpPr/>
          <p:nvPr/>
        </p:nvSpPr>
        <p:spPr>
          <a:xfrm>
            <a:off x="824544" y="5920222"/>
            <a:ext cx="10467344" cy="646331"/>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Auch wenn mehr Dokumente hinzugefügt werden können sollte hier immer nur 1 Dokument hinterlegt werden, wenn mehrere Nachweise benötigt werden, diese bitte unter Spesen hochladen.</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grpSp>
        <p:nvGrpSpPr>
          <p:cNvPr id="11" name="Gruppieren 10">
            <a:extLst>
              <a:ext uri="{FF2B5EF4-FFF2-40B4-BE49-F238E27FC236}">
                <a16:creationId xmlns:a16="http://schemas.microsoft.com/office/drawing/2014/main" id="{D7770A69-1629-4D94-89D7-09E7611D02B1}"/>
              </a:ext>
            </a:extLst>
          </p:cNvPr>
          <p:cNvGrpSpPr/>
          <p:nvPr/>
        </p:nvGrpSpPr>
        <p:grpSpPr>
          <a:xfrm>
            <a:off x="6977269" y="2716868"/>
            <a:ext cx="3544570" cy="472420"/>
            <a:chOff x="7174492" y="3032780"/>
            <a:chExt cx="3544570" cy="472420"/>
          </a:xfrm>
        </p:grpSpPr>
        <p:pic>
          <p:nvPicPr>
            <p:cNvPr id="10" name="Grafik 9">
              <a:extLst>
                <a:ext uri="{FF2B5EF4-FFF2-40B4-BE49-F238E27FC236}">
                  <a16:creationId xmlns:a16="http://schemas.microsoft.com/office/drawing/2014/main" id="{2F429D46-B30A-4FCA-BC45-CD25F61AD219}"/>
                </a:ext>
              </a:extLst>
            </p:cNvPr>
            <p:cNvPicPr/>
            <p:nvPr/>
          </p:nvPicPr>
          <p:blipFill>
            <a:blip r:embed="rId2"/>
            <a:stretch>
              <a:fillRect/>
            </a:stretch>
          </p:blipFill>
          <p:spPr>
            <a:xfrm>
              <a:off x="7174492" y="3032780"/>
              <a:ext cx="3544570" cy="419100"/>
            </a:xfrm>
            <a:prstGeom prst="rect">
              <a:avLst/>
            </a:prstGeom>
            <a:ln>
              <a:solidFill>
                <a:srgbClr val="0070C0"/>
              </a:solidFill>
            </a:ln>
          </p:spPr>
        </p:pic>
        <p:sp>
          <p:nvSpPr>
            <p:cNvPr id="5" name="Rechteck 4">
              <a:extLst>
                <a:ext uri="{FF2B5EF4-FFF2-40B4-BE49-F238E27FC236}">
                  <a16:creationId xmlns:a16="http://schemas.microsoft.com/office/drawing/2014/main" id="{1DA40DF1-2336-4588-AB63-E0FF05BEA239}"/>
                </a:ext>
              </a:extLst>
            </p:cNvPr>
            <p:cNvSpPr/>
            <p:nvPr/>
          </p:nvSpPr>
          <p:spPr>
            <a:xfrm>
              <a:off x="7174492" y="3060701"/>
              <a:ext cx="992355" cy="444499"/>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AT"/>
            </a:p>
          </p:txBody>
        </p:sp>
      </p:grpSp>
      <p:pic>
        <p:nvPicPr>
          <p:cNvPr id="12" name="Grafik 11">
            <a:extLst>
              <a:ext uri="{FF2B5EF4-FFF2-40B4-BE49-F238E27FC236}">
                <a16:creationId xmlns:a16="http://schemas.microsoft.com/office/drawing/2014/main" id="{250056E7-289D-4CA2-A4AA-66174C3800C2}"/>
              </a:ext>
            </a:extLst>
          </p:cNvPr>
          <p:cNvPicPr/>
          <p:nvPr/>
        </p:nvPicPr>
        <p:blipFill>
          <a:blip r:embed="rId3">
            <a:extLst>
              <a:ext uri="{28A0092B-C50C-407E-A947-70E740481C1C}">
                <a14:useLocalDpi xmlns:a14="http://schemas.microsoft.com/office/drawing/2010/main" val="0"/>
              </a:ext>
            </a:extLst>
          </a:blip>
          <a:stretch>
            <a:fillRect/>
          </a:stretch>
        </p:blipFill>
        <p:spPr>
          <a:xfrm>
            <a:off x="824544" y="3189288"/>
            <a:ext cx="4390188" cy="2476406"/>
          </a:xfrm>
          <a:prstGeom prst="rect">
            <a:avLst/>
          </a:prstGeom>
          <a:ln>
            <a:solidFill>
              <a:srgbClr val="0070C0"/>
            </a:solidFill>
          </a:ln>
        </p:spPr>
      </p:pic>
      <p:cxnSp>
        <p:nvCxnSpPr>
          <p:cNvPr id="7" name="Gerade Verbindung mit Pfeil 6">
            <a:extLst>
              <a:ext uri="{FF2B5EF4-FFF2-40B4-BE49-F238E27FC236}">
                <a16:creationId xmlns:a16="http://schemas.microsoft.com/office/drawing/2014/main" id="{3EA57407-F937-402A-87C8-C9593C0109F1}"/>
              </a:ext>
            </a:extLst>
          </p:cNvPr>
          <p:cNvCxnSpPr>
            <a:cxnSpLocks/>
          </p:cNvCxnSpPr>
          <p:nvPr/>
        </p:nvCxnSpPr>
        <p:spPr>
          <a:xfrm flipH="1">
            <a:off x="4691063" y="3060701"/>
            <a:ext cx="371475" cy="25717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481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9AFDF5E3-3537-4235-BA4E-2283218C3DA6}"/>
              </a:ext>
            </a:extLst>
          </p:cNvPr>
          <p:cNvSpPr/>
          <p:nvPr/>
        </p:nvSpPr>
        <p:spPr>
          <a:xfrm>
            <a:off x="847724" y="1043285"/>
            <a:ext cx="10525125" cy="646331"/>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Spesen (inklusive beliebig vieler Dokumente, Belege etc.) können im rechten Bereich unter “Spesen hinzufügen” hochgeladen werden.</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6" name="Grafik 5">
            <a:extLst>
              <a:ext uri="{FF2B5EF4-FFF2-40B4-BE49-F238E27FC236}">
                <a16:creationId xmlns:a16="http://schemas.microsoft.com/office/drawing/2014/main" id="{DAF9B587-7098-476F-B9EF-480C62105AFE}"/>
              </a:ext>
            </a:extLst>
          </p:cNvPr>
          <p:cNvPicPr>
            <a:picLocks noChangeAspect="1"/>
          </p:cNvPicPr>
          <p:nvPr/>
        </p:nvPicPr>
        <p:blipFill>
          <a:blip r:embed="rId2"/>
          <a:stretch>
            <a:fillRect/>
          </a:stretch>
        </p:blipFill>
        <p:spPr>
          <a:xfrm>
            <a:off x="651061" y="1879669"/>
            <a:ext cx="10721788" cy="3300182"/>
          </a:xfrm>
          <a:prstGeom prst="rect">
            <a:avLst/>
          </a:prstGeom>
        </p:spPr>
      </p:pic>
    </p:spTree>
    <p:extLst>
      <p:ext uri="{BB962C8B-B14F-4D97-AF65-F5344CB8AC3E}">
        <p14:creationId xmlns:p14="http://schemas.microsoft.com/office/powerpoint/2010/main" val="32047115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E70AEF46-3A07-42EB-B646-5D535BB57106}"/>
              </a:ext>
            </a:extLst>
          </p:cNvPr>
          <p:cNvPicPr/>
          <p:nvPr/>
        </p:nvPicPr>
        <p:blipFill>
          <a:blip r:embed="rId2">
            <a:extLst>
              <a:ext uri="{28A0092B-C50C-407E-A947-70E740481C1C}">
                <a14:useLocalDpi xmlns:a14="http://schemas.microsoft.com/office/drawing/2010/main" val="0"/>
              </a:ext>
            </a:extLst>
          </a:blip>
          <a:stretch>
            <a:fillRect/>
          </a:stretch>
        </p:blipFill>
        <p:spPr>
          <a:xfrm>
            <a:off x="8241507" y="1029736"/>
            <a:ext cx="3288455" cy="2547182"/>
          </a:xfrm>
          <a:prstGeom prst="rect">
            <a:avLst/>
          </a:prstGeom>
        </p:spPr>
      </p:pic>
      <p:pic>
        <p:nvPicPr>
          <p:cNvPr id="13" name="Grafik 12">
            <a:extLst>
              <a:ext uri="{FF2B5EF4-FFF2-40B4-BE49-F238E27FC236}">
                <a16:creationId xmlns:a16="http://schemas.microsoft.com/office/drawing/2014/main" id="{18014AAF-0BB8-433F-8E9F-2CEF43333300}"/>
              </a:ext>
            </a:extLst>
          </p:cNvPr>
          <p:cNvPicPr/>
          <p:nvPr/>
        </p:nvPicPr>
        <p:blipFill>
          <a:blip r:embed="rId3">
            <a:extLst>
              <a:ext uri="{28A0092B-C50C-407E-A947-70E740481C1C}">
                <a14:useLocalDpi xmlns:a14="http://schemas.microsoft.com/office/drawing/2010/main" val="0"/>
              </a:ext>
            </a:extLst>
          </a:blip>
          <a:stretch>
            <a:fillRect/>
          </a:stretch>
        </p:blipFill>
        <p:spPr>
          <a:xfrm>
            <a:off x="5269231" y="2212164"/>
            <a:ext cx="2560320" cy="1078230"/>
          </a:xfrm>
          <a:prstGeom prst="rect">
            <a:avLst/>
          </a:prstGeom>
          <a:ln>
            <a:solidFill>
              <a:srgbClr val="0070C0"/>
            </a:solidFill>
          </a:ln>
        </p:spPr>
      </p:pic>
      <p:sp>
        <p:nvSpPr>
          <p:cNvPr id="2" name="Rechteck 1">
            <a:extLst>
              <a:ext uri="{FF2B5EF4-FFF2-40B4-BE49-F238E27FC236}">
                <a16:creationId xmlns:a16="http://schemas.microsoft.com/office/drawing/2014/main" id="{461363FF-2BC7-442C-BDE3-6A43A625932B}"/>
              </a:ext>
            </a:extLst>
          </p:cNvPr>
          <p:cNvSpPr/>
          <p:nvPr/>
        </p:nvSpPr>
        <p:spPr>
          <a:xfrm>
            <a:off x="790575" y="1005185"/>
            <a:ext cx="7172326" cy="646331"/>
          </a:xfrm>
          <a:prstGeom prst="rect">
            <a:avLst/>
          </a:prstGeom>
        </p:spPr>
        <p:txBody>
          <a:bodyPr wrap="square">
            <a:spAutoFit/>
          </a:bodyPr>
          <a:lstStyle/>
          <a:p>
            <a:r>
              <a:rPr lang="nl-NL" dirty="0">
                <a:solidFill>
                  <a:srgbClr val="000000"/>
                </a:solidFill>
                <a:latin typeface="Calibri" panose="020F0502020204030204" pitchFamily="34" charset="0"/>
                <a:ea typeface="Times New Roman" panose="02020603050405020304" pitchFamily="18" charset="0"/>
              </a:rPr>
              <a:t>Aus der Auswahlliste muss ein Eintrag gewählt werden, dazu einfach scrollen oder einen Suchbegriff (z.B. Hotel) in das Suchfeld eingeben.</a:t>
            </a:r>
            <a:endParaRPr lang="de-AT" dirty="0"/>
          </a:p>
        </p:txBody>
      </p:sp>
      <p:cxnSp>
        <p:nvCxnSpPr>
          <p:cNvPr id="4" name="Gerade Verbindung mit Pfeil 3">
            <a:extLst>
              <a:ext uri="{FF2B5EF4-FFF2-40B4-BE49-F238E27FC236}">
                <a16:creationId xmlns:a16="http://schemas.microsoft.com/office/drawing/2014/main" id="{ED07CEC7-7996-4955-AEEA-29804F8F483D}"/>
              </a:ext>
            </a:extLst>
          </p:cNvPr>
          <p:cNvCxnSpPr>
            <a:cxnSpLocks/>
          </p:cNvCxnSpPr>
          <p:nvPr/>
        </p:nvCxnSpPr>
        <p:spPr>
          <a:xfrm>
            <a:off x="5838825" y="1651516"/>
            <a:ext cx="2824163" cy="41808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Rechteck 6">
            <a:extLst>
              <a:ext uri="{FF2B5EF4-FFF2-40B4-BE49-F238E27FC236}">
                <a16:creationId xmlns:a16="http://schemas.microsoft.com/office/drawing/2014/main" id="{96DB6663-34DE-4950-9671-F1DEC1A8F011}"/>
              </a:ext>
            </a:extLst>
          </p:cNvPr>
          <p:cNvSpPr/>
          <p:nvPr/>
        </p:nvSpPr>
        <p:spPr>
          <a:xfrm>
            <a:off x="790575" y="1963131"/>
            <a:ext cx="4914901" cy="1025922"/>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Nach der Auswahl mittels Checkbox kann die Anzahl mit dem + Symbol erhöht werden.</a:t>
            </a:r>
          </a:p>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Anschließend mit Auswählen bestätigen.</a:t>
            </a:r>
            <a:endParaRPr lang="de-AT" dirty="0">
              <a:solidFill>
                <a:srgbClr val="000000"/>
              </a:solidFill>
              <a:latin typeface="Calibri" panose="020F0502020204030204" pitchFamily="34" charset="0"/>
              <a:ea typeface="Times New Roman" panose="02020603050405020304" pitchFamily="18" charset="0"/>
              <a:cs typeface="Times New Roman" panose="02020603050405020304" pitchFamily="18" charset="0"/>
            </a:endParaRPr>
          </a:p>
        </p:txBody>
      </p:sp>
      <p:cxnSp>
        <p:nvCxnSpPr>
          <p:cNvPr id="9" name="Gerade Verbindung mit Pfeil 8">
            <a:extLst>
              <a:ext uri="{FF2B5EF4-FFF2-40B4-BE49-F238E27FC236}">
                <a16:creationId xmlns:a16="http://schemas.microsoft.com/office/drawing/2014/main" id="{1B30A200-81C2-4411-8FE7-913601DB0417}"/>
              </a:ext>
            </a:extLst>
          </p:cNvPr>
          <p:cNvCxnSpPr>
            <a:cxnSpLocks/>
          </p:cNvCxnSpPr>
          <p:nvPr/>
        </p:nvCxnSpPr>
        <p:spPr>
          <a:xfrm>
            <a:off x="4950618" y="2362882"/>
            <a:ext cx="2490088" cy="55819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Rechteck 10">
            <a:extLst>
              <a:ext uri="{FF2B5EF4-FFF2-40B4-BE49-F238E27FC236}">
                <a16:creationId xmlns:a16="http://schemas.microsoft.com/office/drawing/2014/main" id="{F18EE4A5-AA5D-45B4-A707-8FFD02B1B302}"/>
              </a:ext>
            </a:extLst>
          </p:cNvPr>
          <p:cNvSpPr/>
          <p:nvPr/>
        </p:nvSpPr>
        <p:spPr>
          <a:xfrm>
            <a:off x="657225" y="4531074"/>
            <a:ext cx="7172326" cy="1200329"/>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Für manche Spesen gibt es auch einen Eintrag mit der Bemerkung “bezahlt”. Bei diesen Einträgen sind die Kosten zwar in der Reiserechnung enthalten, werden aber nicht gerechnet (z. B. Business Card bei Bahnreisen, ...)</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4" name="Grafik 13">
            <a:extLst>
              <a:ext uri="{FF2B5EF4-FFF2-40B4-BE49-F238E27FC236}">
                <a16:creationId xmlns:a16="http://schemas.microsoft.com/office/drawing/2014/main" id="{40EC7E37-A690-4D7A-992E-F2E4B522AA40}"/>
              </a:ext>
            </a:extLst>
          </p:cNvPr>
          <p:cNvPicPr/>
          <p:nvPr/>
        </p:nvPicPr>
        <p:blipFill>
          <a:blip r:embed="rId4">
            <a:extLst>
              <a:ext uri="{28A0092B-C50C-407E-A947-70E740481C1C}">
                <a14:useLocalDpi xmlns:a14="http://schemas.microsoft.com/office/drawing/2010/main" val="0"/>
              </a:ext>
            </a:extLst>
          </a:blip>
          <a:stretch>
            <a:fillRect/>
          </a:stretch>
        </p:blipFill>
        <p:spPr>
          <a:xfrm>
            <a:off x="8241507" y="3628248"/>
            <a:ext cx="3288455" cy="486552"/>
          </a:xfrm>
          <a:prstGeom prst="rect">
            <a:avLst/>
          </a:prstGeom>
          <a:ln>
            <a:solidFill>
              <a:srgbClr val="0070C0"/>
            </a:solidFill>
          </a:ln>
        </p:spPr>
      </p:pic>
    </p:spTree>
    <p:extLst>
      <p:ext uri="{BB962C8B-B14F-4D97-AF65-F5344CB8AC3E}">
        <p14:creationId xmlns:p14="http://schemas.microsoft.com/office/powerpoint/2010/main" val="3182823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60CE83EC-9DAF-43FF-BCF6-68A74C37711B}"/>
              </a:ext>
            </a:extLst>
          </p:cNvPr>
          <p:cNvSpPr/>
          <p:nvPr/>
        </p:nvSpPr>
        <p:spPr>
          <a:xfrm>
            <a:off x="809624" y="1038910"/>
            <a:ext cx="10534651" cy="646331"/>
          </a:xfrm>
          <a:prstGeom prst="rect">
            <a:avLst/>
          </a:prstGeom>
        </p:spPr>
        <p:txBody>
          <a:bodyPr wrap="square">
            <a:spAutoFit/>
          </a:bodyPr>
          <a:lstStyle/>
          <a:p>
            <a:r>
              <a:rPr lang="nl-NL" dirty="0">
                <a:solidFill>
                  <a:srgbClr val="000000"/>
                </a:solidFill>
                <a:latin typeface="Calibri" panose="020F0502020204030204" pitchFamily="34" charset="0"/>
                <a:ea typeface="Times New Roman" panose="02020603050405020304" pitchFamily="18" charset="0"/>
              </a:rPr>
              <a:t>Nach Bestätigung kommt man in den Bereich der Spesendetails (hier das Beispiel Hotel). </a:t>
            </a:r>
            <a:br>
              <a:rPr lang="nl-NL" dirty="0">
                <a:solidFill>
                  <a:srgbClr val="000000"/>
                </a:solidFill>
                <a:latin typeface="Calibri" panose="020F0502020204030204" pitchFamily="34" charset="0"/>
                <a:ea typeface="Times New Roman" panose="02020603050405020304" pitchFamily="18" charset="0"/>
              </a:rPr>
            </a:br>
            <a:r>
              <a:rPr lang="nl-NL" dirty="0"/>
              <a:t>Hier können Details zu den Spesen erfasst und Belege (Hotelrechnung) hochgeladen werden (Anlagen). </a:t>
            </a:r>
            <a:endParaRPr lang="de-AT" dirty="0"/>
          </a:p>
        </p:txBody>
      </p:sp>
      <p:sp>
        <p:nvSpPr>
          <p:cNvPr id="6" name="Rechteck 5">
            <a:extLst>
              <a:ext uri="{FF2B5EF4-FFF2-40B4-BE49-F238E27FC236}">
                <a16:creationId xmlns:a16="http://schemas.microsoft.com/office/drawing/2014/main" id="{E634DE48-25C7-42FD-9D38-915129985714}"/>
              </a:ext>
            </a:extLst>
          </p:cNvPr>
          <p:cNvSpPr/>
          <p:nvPr/>
        </p:nvSpPr>
        <p:spPr>
          <a:xfrm>
            <a:off x="746808" y="5605958"/>
            <a:ext cx="10698384" cy="1025922"/>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Hier können Details zu den Spesen erfasst und Belege (Hotelrechnung) hochgeladen werden (Anlagen). </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Im Unterschied zu den Anlagen in der Maske zur Reiserechnung </a:t>
            </a:r>
            <a:r>
              <a:rPr lang="nl-NL"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können hier beliebig viele Dokumente</a:t>
            </a: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r>
              <a:rPr lang="nl-NL"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hochgeladen werden</a:t>
            </a: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0" name="Grafik 9">
            <a:extLst>
              <a:ext uri="{FF2B5EF4-FFF2-40B4-BE49-F238E27FC236}">
                <a16:creationId xmlns:a16="http://schemas.microsoft.com/office/drawing/2014/main" id="{A87F21D6-778F-4BB5-B2B9-5E890ACA6C1D}"/>
              </a:ext>
            </a:extLst>
          </p:cNvPr>
          <p:cNvPicPr>
            <a:picLocks noChangeAspect="1"/>
          </p:cNvPicPr>
          <p:nvPr/>
        </p:nvPicPr>
        <p:blipFill>
          <a:blip r:embed="rId2"/>
          <a:stretch>
            <a:fillRect/>
          </a:stretch>
        </p:blipFill>
        <p:spPr>
          <a:xfrm>
            <a:off x="809624" y="1643134"/>
            <a:ext cx="11042952" cy="4004931"/>
          </a:xfrm>
          <a:prstGeom prst="rect">
            <a:avLst/>
          </a:prstGeom>
        </p:spPr>
      </p:pic>
    </p:spTree>
    <p:extLst>
      <p:ext uri="{BB962C8B-B14F-4D97-AF65-F5344CB8AC3E}">
        <p14:creationId xmlns:p14="http://schemas.microsoft.com/office/powerpoint/2010/main" val="813334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a:extLst>
              <a:ext uri="{FF2B5EF4-FFF2-40B4-BE49-F238E27FC236}">
                <a16:creationId xmlns:a16="http://schemas.microsoft.com/office/drawing/2014/main" id="{3492B3A8-56BB-4730-928F-3342E67ECD52}"/>
              </a:ext>
            </a:extLst>
          </p:cNvPr>
          <p:cNvGrpSpPr/>
          <p:nvPr/>
        </p:nvGrpSpPr>
        <p:grpSpPr>
          <a:xfrm>
            <a:off x="910271" y="1085839"/>
            <a:ext cx="9524999" cy="646331"/>
            <a:chOff x="2514599" y="1443752"/>
            <a:chExt cx="8753475" cy="646331"/>
          </a:xfrm>
        </p:grpSpPr>
        <p:sp>
          <p:nvSpPr>
            <p:cNvPr id="7" name="Rectangle 2">
              <a:extLst>
                <a:ext uri="{FF2B5EF4-FFF2-40B4-BE49-F238E27FC236}">
                  <a16:creationId xmlns:a16="http://schemas.microsoft.com/office/drawing/2014/main" id="{BBCED957-484B-4FF3-B7FF-D945A90DA468}"/>
                </a:ext>
              </a:extLst>
            </p:cNvPr>
            <p:cNvSpPr>
              <a:spLocks noChangeArrowheads="1"/>
            </p:cNvSpPr>
            <p:nvPr/>
          </p:nvSpPr>
          <p:spPr bwMode="auto">
            <a:xfrm>
              <a:off x="2514599" y="1567576"/>
              <a:ext cx="31841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de-DE"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Mit Klick auf den Pfeil links oben </a:t>
              </a:r>
              <a:endParaRPr kumimoji="0" lang="nl-NL" altLang="de-DE" sz="2800" b="0" i="0" u="none" strike="noStrike" cap="none" normalizeH="0" baseline="0" dirty="0">
                <a:ln>
                  <a:noFill/>
                </a:ln>
                <a:solidFill>
                  <a:schemeClr val="tx1"/>
                </a:solidFill>
                <a:effectLst/>
                <a:latin typeface="Arial" panose="020B0604020202020204" pitchFamily="34" charset="0"/>
              </a:endParaRPr>
            </a:p>
          </p:txBody>
        </p:sp>
        <p:sp>
          <p:nvSpPr>
            <p:cNvPr id="8" name="Rectangle 3">
              <a:extLst>
                <a:ext uri="{FF2B5EF4-FFF2-40B4-BE49-F238E27FC236}">
                  <a16:creationId xmlns:a16="http://schemas.microsoft.com/office/drawing/2014/main" id="{7686C9B3-AF15-4225-96AF-C32DF0831E30}"/>
                </a:ext>
              </a:extLst>
            </p:cNvPr>
            <p:cNvSpPr>
              <a:spLocks noChangeArrowheads="1"/>
            </p:cNvSpPr>
            <p:nvPr/>
          </p:nvSpPr>
          <p:spPr bwMode="auto">
            <a:xfrm>
              <a:off x="5838825" y="1443752"/>
              <a:ext cx="542924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de-DE"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kommen Sie wieder in die Ansicht der Reiserechnung zurück.</a:t>
              </a:r>
              <a:r>
                <a:rPr kumimoji="0" lang="de-AT" altLang="de-DE" sz="1050" b="0" i="0" u="none" strike="noStrike" cap="none" normalizeH="0" baseline="0" dirty="0">
                  <a:ln>
                    <a:noFill/>
                  </a:ln>
                  <a:solidFill>
                    <a:schemeClr val="tx1"/>
                  </a:solidFill>
                  <a:effectLst/>
                </a:rPr>
                <a:t> </a:t>
              </a:r>
              <a:endParaRPr kumimoji="0" lang="de-AT" altLang="de-DE" sz="2800" b="0" i="0" u="none" strike="noStrike" cap="none" normalizeH="0" baseline="0" dirty="0">
                <a:ln>
                  <a:noFill/>
                </a:ln>
                <a:solidFill>
                  <a:schemeClr val="tx1"/>
                </a:solidFill>
                <a:effectLst/>
                <a:latin typeface="Arial" panose="020B0604020202020204" pitchFamily="34" charset="0"/>
              </a:endParaRPr>
            </a:p>
          </p:txBody>
        </p:sp>
      </p:grpSp>
      <p:grpSp>
        <p:nvGrpSpPr>
          <p:cNvPr id="11" name="Gruppieren 10">
            <a:extLst>
              <a:ext uri="{FF2B5EF4-FFF2-40B4-BE49-F238E27FC236}">
                <a16:creationId xmlns:a16="http://schemas.microsoft.com/office/drawing/2014/main" id="{BC26C02C-D471-42D8-854D-9D9441C0FD8C}"/>
              </a:ext>
            </a:extLst>
          </p:cNvPr>
          <p:cNvGrpSpPr/>
          <p:nvPr/>
        </p:nvGrpSpPr>
        <p:grpSpPr>
          <a:xfrm>
            <a:off x="910271" y="1918706"/>
            <a:ext cx="10610849" cy="4430162"/>
            <a:chOff x="676274" y="2124894"/>
            <a:chExt cx="10610849" cy="4430162"/>
          </a:xfrm>
        </p:grpSpPr>
        <p:sp>
          <p:nvSpPr>
            <p:cNvPr id="10" name="Rechteck 9">
              <a:extLst>
                <a:ext uri="{FF2B5EF4-FFF2-40B4-BE49-F238E27FC236}">
                  <a16:creationId xmlns:a16="http://schemas.microsoft.com/office/drawing/2014/main" id="{9E1E59D4-956F-481B-8AF7-C08B39E56989}"/>
                </a:ext>
              </a:extLst>
            </p:cNvPr>
            <p:cNvSpPr/>
            <p:nvPr/>
          </p:nvSpPr>
          <p:spPr>
            <a:xfrm>
              <a:off x="676274" y="2124894"/>
              <a:ext cx="10610849" cy="369332"/>
            </a:xfrm>
            <a:prstGeom prst="rect">
              <a:avLst/>
            </a:prstGeom>
          </p:spPr>
          <p:txBody>
            <a:bodyPr wrap="square">
              <a:spAutoFit/>
            </a:bodyPr>
            <a:lstStyle/>
            <a:p>
              <a:r>
                <a:rPr lang="nl-NL" dirty="0">
                  <a:solidFill>
                    <a:srgbClr val="000000"/>
                  </a:solidFill>
                  <a:latin typeface="Calibri" panose="020F0502020204030204" pitchFamily="34" charset="0"/>
                  <a:ea typeface="Times New Roman" panose="02020603050405020304" pitchFamily="18" charset="0"/>
                </a:rPr>
                <a:t>Über den Button “Betrag berechnen” kann der aktuelle Erstattungsbetrag neu berechnet werden.</a:t>
              </a:r>
              <a:endParaRPr lang="de-AT" dirty="0"/>
            </a:p>
          </p:txBody>
        </p:sp>
        <p:pic>
          <p:nvPicPr>
            <p:cNvPr id="12" name="Grafik 11">
              <a:extLst>
                <a:ext uri="{FF2B5EF4-FFF2-40B4-BE49-F238E27FC236}">
                  <a16:creationId xmlns:a16="http://schemas.microsoft.com/office/drawing/2014/main" id="{7EF10462-D768-4B18-9785-D74E2BD40973}"/>
                </a:ext>
              </a:extLst>
            </p:cNvPr>
            <p:cNvPicPr/>
            <p:nvPr/>
          </p:nvPicPr>
          <p:blipFill>
            <a:blip r:embed="rId2"/>
            <a:stretch>
              <a:fillRect/>
            </a:stretch>
          </p:blipFill>
          <p:spPr>
            <a:xfrm>
              <a:off x="744219" y="2633344"/>
              <a:ext cx="9857105" cy="3921712"/>
            </a:xfrm>
            <a:prstGeom prst="rect">
              <a:avLst/>
            </a:prstGeom>
            <a:ln>
              <a:solidFill>
                <a:schemeClr val="accent1"/>
              </a:solidFill>
            </a:ln>
          </p:spPr>
        </p:pic>
        <p:cxnSp>
          <p:nvCxnSpPr>
            <p:cNvPr id="13" name="Gerade Verbindung mit Pfeil 12">
              <a:extLst>
                <a:ext uri="{FF2B5EF4-FFF2-40B4-BE49-F238E27FC236}">
                  <a16:creationId xmlns:a16="http://schemas.microsoft.com/office/drawing/2014/main" id="{FA66BE3A-AB83-49DA-B413-C68DEDDCD3DB}"/>
                </a:ext>
              </a:extLst>
            </p:cNvPr>
            <p:cNvCxnSpPr/>
            <p:nvPr/>
          </p:nvCxnSpPr>
          <p:spPr>
            <a:xfrm>
              <a:off x="6681787" y="2650179"/>
              <a:ext cx="390525" cy="8001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pic>
        <p:nvPicPr>
          <p:cNvPr id="14" name="Grafik 13">
            <a:extLst>
              <a:ext uri="{FF2B5EF4-FFF2-40B4-BE49-F238E27FC236}">
                <a16:creationId xmlns:a16="http://schemas.microsoft.com/office/drawing/2014/main" id="{3E186E2E-0724-4247-8A6A-FFB1DE7C2D47}"/>
              </a:ext>
            </a:extLst>
          </p:cNvPr>
          <p:cNvPicPr/>
          <p:nvPr/>
        </p:nvPicPr>
        <p:blipFill>
          <a:blip r:embed="rId3">
            <a:extLst>
              <a:ext uri="{28A0092B-C50C-407E-A947-70E740481C1C}">
                <a14:useLocalDpi xmlns:a14="http://schemas.microsoft.com/office/drawing/2010/main" val="0"/>
              </a:ext>
            </a:extLst>
          </a:blip>
          <a:stretch>
            <a:fillRect/>
          </a:stretch>
        </p:blipFill>
        <p:spPr>
          <a:xfrm>
            <a:off x="4135003" y="1191354"/>
            <a:ext cx="390525" cy="304800"/>
          </a:xfrm>
          <a:prstGeom prst="rect">
            <a:avLst/>
          </a:prstGeom>
          <a:ln>
            <a:solidFill>
              <a:srgbClr val="0070C0"/>
            </a:solidFill>
          </a:ln>
        </p:spPr>
      </p:pic>
    </p:spTree>
    <p:extLst>
      <p:ext uri="{BB962C8B-B14F-4D97-AF65-F5344CB8AC3E}">
        <p14:creationId xmlns:p14="http://schemas.microsoft.com/office/powerpoint/2010/main" val="2401625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fik 12">
            <a:extLst>
              <a:ext uri="{FF2B5EF4-FFF2-40B4-BE49-F238E27FC236}">
                <a16:creationId xmlns:a16="http://schemas.microsoft.com/office/drawing/2014/main" id="{4EF1E897-4DBE-4527-8404-D271ECDE4E5B}"/>
              </a:ext>
            </a:extLst>
          </p:cNvPr>
          <p:cNvPicPr/>
          <p:nvPr/>
        </p:nvPicPr>
        <p:blipFill>
          <a:blip r:embed="rId2"/>
          <a:stretch>
            <a:fillRect/>
          </a:stretch>
        </p:blipFill>
        <p:spPr>
          <a:xfrm>
            <a:off x="3586218" y="4940794"/>
            <a:ext cx="5466393" cy="646331"/>
          </a:xfrm>
          <a:prstGeom prst="rect">
            <a:avLst/>
          </a:prstGeom>
          <a:ln>
            <a:solidFill>
              <a:srgbClr val="0070C0"/>
            </a:solidFill>
          </a:ln>
        </p:spPr>
      </p:pic>
      <p:pic>
        <p:nvPicPr>
          <p:cNvPr id="10" name="Grafik 9">
            <a:extLst>
              <a:ext uri="{FF2B5EF4-FFF2-40B4-BE49-F238E27FC236}">
                <a16:creationId xmlns:a16="http://schemas.microsoft.com/office/drawing/2014/main" id="{7762ACC4-1027-4087-8577-2F169115BE32}"/>
              </a:ext>
            </a:extLst>
          </p:cNvPr>
          <p:cNvPicPr/>
          <p:nvPr/>
        </p:nvPicPr>
        <p:blipFill>
          <a:blip r:embed="rId3">
            <a:extLst>
              <a:ext uri="{28A0092B-C50C-407E-A947-70E740481C1C}">
                <a14:useLocalDpi xmlns:a14="http://schemas.microsoft.com/office/drawing/2010/main" val="0"/>
              </a:ext>
            </a:extLst>
          </a:blip>
          <a:stretch>
            <a:fillRect/>
          </a:stretch>
        </p:blipFill>
        <p:spPr>
          <a:xfrm>
            <a:off x="1589075" y="1035926"/>
            <a:ext cx="8480610" cy="3341087"/>
          </a:xfrm>
          <a:prstGeom prst="rect">
            <a:avLst/>
          </a:prstGeom>
          <a:ln>
            <a:solidFill>
              <a:srgbClr val="0070C0"/>
            </a:solidFill>
          </a:ln>
        </p:spPr>
      </p:pic>
      <p:cxnSp>
        <p:nvCxnSpPr>
          <p:cNvPr id="3" name="Gerade Verbindung mit Pfeil 2">
            <a:extLst>
              <a:ext uri="{FF2B5EF4-FFF2-40B4-BE49-F238E27FC236}">
                <a16:creationId xmlns:a16="http://schemas.microsoft.com/office/drawing/2014/main" id="{E3694C0A-B22C-4D1A-B70C-E3D4A2B3A984}"/>
              </a:ext>
            </a:extLst>
          </p:cNvPr>
          <p:cNvCxnSpPr>
            <a:cxnSpLocks/>
          </p:cNvCxnSpPr>
          <p:nvPr/>
        </p:nvCxnSpPr>
        <p:spPr>
          <a:xfrm flipH="1" flipV="1">
            <a:off x="4338918" y="3352800"/>
            <a:ext cx="2461933" cy="106143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 name="Gerade Verbindung mit Pfeil 3">
            <a:extLst>
              <a:ext uri="{FF2B5EF4-FFF2-40B4-BE49-F238E27FC236}">
                <a16:creationId xmlns:a16="http://schemas.microsoft.com/office/drawing/2014/main" id="{04574E32-3D77-4B18-BEB9-637B0C6D80A2}"/>
              </a:ext>
            </a:extLst>
          </p:cNvPr>
          <p:cNvCxnSpPr>
            <a:cxnSpLocks/>
          </p:cNvCxnSpPr>
          <p:nvPr/>
        </p:nvCxnSpPr>
        <p:spPr>
          <a:xfrm flipV="1">
            <a:off x="8233960" y="3281082"/>
            <a:ext cx="818651" cy="113315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 name="Gerade Verbindung mit Pfeil 4">
            <a:extLst>
              <a:ext uri="{FF2B5EF4-FFF2-40B4-BE49-F238E27FC236}">
                <a16:creationId xmlns:a16="http://schemas.microsoft.com/office/drawing/2014/main" id="{28ACA2F4-62DA-4F38-8B37-43287EA918E4}"/>
              </a:ext>
            </a:extLst>
          </p:cNvPr>
          <p:cNvCxnSpPr>
            <a:cxnSpLocks/>
          </p:cNvCxnSpPr>
          <p:nvPr/>
        </p:nvCxnSpPr>
        <p:spPr>
          <a:xfrm flipV="1">
            <a:off x="9442987" y="4063442"/>
            <a:ext cx="71596" cy="40501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Rechteck 6">
            <a:extLst>
              <a:ext uri="{FF2B5EF4-FFF2-40B4-BE49-F238E27FC236}">
                <a16:creationId xmlns:a16="http://schemas.microsoft.com/office/drawing/2014/main" id="{7640FAF8-BD78-4236-855E-017BA5120BCA}"/>
              </a:ext>
            </a:extLst>
          </p:cNvPr>
          <p:cNvSpPr/>
          <p:nvPr/>
        </p:nvSpPr>
        <p:spPr>
          <a:xfrm>
            <a:off x="1214756" y="4414237"/>
            <a:ext cx="9586594" cy="646331"/>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Die Spesen werden aufgelistet und können jederzeit wieder bearbeitet, kopiert oder gelöscht werden.</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5" name="Rechteck 14">
            <a:extLst>
              <a:ext uri="{FF2B5EF4-FFF2-40B4-BE49-F238E27FC236}">
                <a16:creationId xmlns:a16="http://schemas.microsoft.com/office/drawing/2014/main" id="{FC0541D8-4337-49C5-895C-701057D62054}"/>
              </a:ext>
            </a:extLst>
          </p:cNvPr>
          <p:cNvSpPr/>
          <p:nvPr/>
        </p:nvSpPr>
        <p:spPr>
          <a:xfrm>
            <a:off x="2019460" y="5855590"/>
            <a:ext cx="7619840" cy="369332"/>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Sind alle Daten erfasst sollte die Reise rechts unten wieder gespeichert werden.</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cxnSp>
        <p:nvCxnSpPr>
          <p:cNvPr id="16" name="Gerade Verbindung mit Pfeil 15">
            <a:extLst>
              <a:ext uri="{FF2B5EF4-FFF2-40B4-BE49-F238E27FC236}">
                <a16:creationId xmlns:a16="http://schemas.microsoft.com/office/drawing/2014/main" id="{A6421EDF-1C67-46B1-89D6-8B6E06F3BBB5}"/>
              </a:ext>
            </a:extLst>
          </p:cNvPr>
          <p:cNvCxnSpPr>
            <a:cxnSpLocks/>
          </p:cNvCxnSpPr>
          <p:nvPr/>
        </p:nvCxnSpPr>
        <p:spPr>
          <a:xfrm flipH="1" flipV="1">
            <a:off x="4924425" y="5467350"/>
            <a:ext cx="590550" cy="38824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8284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F9E9EE8E-4AF0-4A01-B4CE-1A5FE2F09EC5}"/>
              </a:ext>
            </a:extLst>
          </p:cNvPr>
          <p:cNvSpPr/>
          <p:nvPr/>
        </p:nvSpPr>
        <p:spPr>
          <a:xfrm>
            <a:off x="857250" y="1153210"/>
            <a:ext cx="9753600" cy="400110"/>
          </a:xfrm>
          <a:prstGeom prst="rect">
            <a:avLst/>
          </a:prstGeom>
        </p:spPr>
        <p:txBody>
          <a:bodyPr wrap="square">
            <a:spAutoFit/>
          </a:bodyPr>
          <a:lstStyle/>
          <a:p>
            <a:r>
              <a:rPr lang="nl-NL" sz="2000" dirty="0">
                <a:solidFill>
                  <a:srgbClr val="000000"/>
                </a:solidFill>
                <a:latin typeface="Calibri" panose="020F0502020204030204" pitchFamily="34" charset="0"/>
                <a:ea typeface="Times New Roman" panose="02020603050405020304" pitchFamily="18" charset="0"/>
              </a:rPr>
              <a:t>Unter dem Punkt Tagesgebühr können z. B. die Mahlzeiten angegeben werden.</a:t>
            </a:r>
            <a:endParaRPr lang="de-AT" sz="2000" dirty="0"/>
          </a:p>
        </p:txBody>
      </p:sp>
      <p:sp>
        <p:nvSpPr>
          <p:cNvPr id="4" name="Rechteck 3">
            <a:extLst>
              <a:ext uri="{FF2B5EF4-FFF2-40B4-BE49-F238E27FC236}">
                <a16:creationId xmlns:a16="http://schemas.microsoft.com/office/drawing/2014/main" id="{0FBB0D26-93B4-446E-BC6A-BAE71FD44811}"/>
              </a:ext>
            </a:extLst>
          </p:cNvPr>
          <p:cNvSpPr/>
          <p:nvPr/>
        </p:nvSpPr>
        <p:spPr>
          <a:xfrm>
            <a:off x="857249" y="5704790"/>
            <a:ext cx="10483195" cy="1087477"/>
          </a:xfrm>
          <a:prstGeom prst="rect">
            <a:avLst/>
          </a:prstGeom>
        </p:spPr>
        <p:txBody>
          <a:bodyPr wrap="square">
            <a:spAutoFit/>
          </a:bodyPr>
          <a:lstStyle/>
          <a:p>
            <a:pPr>
              <a:spcAft>
                <a:spcPts val="840"/>
              </a:spcAft>
            </a:pPr>
            <a:r>
              <a:rPr lang="de-AT"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Klicken Sie die abzuziehenden Mahlzeiten an und klicken Sie auf die Drucktaste Betrag berechnen, um die verringerte Tagesgebühr anzuzeigen.</a:t>
            </a:r>
          </a:p>
          <a:p>
            <a:pPr>
              <a:spcAft>
                <a:spcPts val="840"/>
              </a:spcAft>
            </a:pPr>
            <a:endParaRPr lang="de-AT"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7" name="Grafik 6">
            <a:extLst>
              <a:ext uri="{FF2B5EF4-FFF2-40B4-BE49-F238E27FC236}">
                <a16:creationId xmlns:a16="http://schemas.microsoft.com/office/drawing/2014/main" id="{6FB2F0F9-F6F8-4FA0-9D9D-42BCBD108B35}"/>
              </a:ext>
            </a:extLst>
          </p:cNvPr>
          <p:cNvPicPr>
            <a:picLocks noChangeAspect="1"/>
          </p:cNvPicPr>
          <p:nvPr/>
        </p:nvPicPr>
        <p:blipFill>
          <a:blip r:embed="rId2"/>
          <a:stretch>
            <a:fillRect/>
          </a:stretch>
        </p:blipFill>
        <p:spPr>
          <a:xfrm>
            <a:off x="502024" y="1696755"/>
            <a:ext cx="11617374" cy="3601386"/>
          </a:xfrm>
          <a:prstGeom prst="rect">
            <a:avLst/>
          </a:prstGeom>
        </p:spPr>
      </p:pic>
    </p:spTree>
    <p:extLst>
      <p:ext uri="{BB962C8B-B14F-4D97-AF65-F5344CB8AC3E}">
        <p14:creationId xmlns:p14="http://schemas.microsoft.com/office/powerpoint/2010/main" val="25721960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a:extLst>
              <a:ext uri="{FF2B5EF4-FFF2-40B4-BE49-F238E27FC236}">
                <a16:creationId xmlns:a16="http://schemas.microsoft.com/office/drawing/2014/main" id="{984AB032-CF14-4679-8041-AAAAD37C9EEC}"/>
              </a:ext>
            </a:extLst>
          </p:cNvPr>
          <p:cNvPicPr/>
          <p:nvPr/>
        </p:nvPicPr>
        <p:blipFill>
          <a:blip r:embed="rId2"/>
          <a:stretch>
            <a:fillRect/>
          </a:stretch>
        </p:blipFill>
        <p:spPr>
          <a:xfrm>
            <a:off x="1383441" y="1486177"/>
            <a:ext cx="9787094" cy="1243332"/>
          </a:xfrm>
          <a:prstGeom prst="rect">
            <a:avLst/>
          </a:prstGeom>
          <a:ln>
            <a:solidFill>
              <a:srgbClr val="0070C0"/>
            </a:solidFill>
          </a:ln>
        </p:spPr>
      </p:pic>
      <p:sp>
        <p:nvSpPr>
          <p:cNvPr id="2" name="Rechteck 1">
            <a:extLst>
              <a:ext uri="{FF2B5EF4-FFF2-40B4-BE49-F238E27FC236}">
                <a16:creationId xmlns:a16="http://schemas.microsoft.com/office/drawing/2014/main" id="{8A2922BF-6C72-4422-B2DE-956B3AF46C83}"/>
              </a:ext>
            </a:extLst>
          </p:cNvPr>
          <p:cNvSpPr/>
          <p:nvPr/>
        </p:nvSpPr>
        <p:spPr>
          <a:xfrm>
            <a:off x="872169" y="1053584"/>
            <a:ext cx="2499852" cy="369332"/>
          </a:xfrm>
          <a:prstGeom prst="rect">
            <a:avLst/>
          </a:prstGeom>
        </p:spPr>
        <p:txBody>
          <a:bodyPr wrap="none">
            <a:spAutoFit/>
          </a:bodyPr>
          <a:lstStyle/>
          <a:p>
            <a:r>
              <a:rPr lang="nl-NL" b="1" dirty="0">
                <a:solidFill>
                  <a:srgbClr val="000000"/>
                </a:solidFill>
                <a:latin typeface="Calibri" panose="020F0502020204030204" pitchFamily="34" charset="0"/>
                <a:ea typeface="Times New Roman" panose="02020603050405020304" pitchFamily="18" charset="0"/>
              </a:rPr>
              <a:t>BEZU und Kilometergeld</a:t>
            </a:r>
            <a:endParaRPr lang="de-AT" dirty="0"/>
          </a:p>
        </p:txBody>
      </p:sp>
      <p:cxnSp>
        <p:nvCxnSpPr>
          <p:cNvPr id="4" name="Gerade Verbindung mit Pfeil 3">
            <a:extLst>
              <a:ext uri="{FF2B5EF4-FFF2-40B4-BE49-F238E27FC236}">
                <a16:creationId xmlns:a16="http://schemas.microsoft.com/office/drawing/2014/main" id="{01009D04-4509-46B5-BAC3-ED12A4D2E14F}"/>
              </a:ext>
            </a:extLst>
          </p:cNvPr>
          <p:cNvCxnSpPr/>
          <p:nvPr/>
        </p:nvCxnSpPr>
        <p:spPr>
          <a:xfrm flipH="1">
            <a:off x="6096000" y="1262896"/>
            <a:ext cx="514350" cy="3429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Rechteck 4">
            <a:extLst>
              <a:ext uri="{FF2B5EF4-FFF2-40B4-BE49-F238E27FC236}">
                <a16:creationId xmlns:a16="http://schemas.microsoft.com/office/drawing/2014/main" id="{984CE357-5050-4BE3-8CD1-CBE064D8DEBE}"/>
              </a:ext>
            </a:extLst>
          </p:cNvPr>
          <p:cNvSpPr/>
          <p:nvPr/>
        </p:nvSpPr>
        <p:spPr>
          <a:xfrm>
            <a:off x="862644" y="2756416"/>
            <a:ext cx="10434006" cy="923330"/>
          </a:xfrm>
          <a:prstGeom prst="rect">
            <a:avLst/>
          </a:prstGeom>
        </p:spPr>
        <p:txBody>
          <a:bodyPr wrap="square">
            <a:spAutoFit/>
          </a:bodyPr>
          <a:lstStyle/>
          <a:p>
            <a:r>
              <a:rPr lang="nl-NL" dirty="0">
                <a:solidFill>
                  <a:srgbClr val="000000"/>
                </a:solidFill>
                <a:latin typeface="Calibri" panose="020F0502020204030204" pitchFamily="34" charset="0"/>
                <a:ea typeface="Times New Roman" panose="02020603050405020304" pitchFamily="18" charset="0"/>
              </a:rPr>
              <a:t>Ist kein Nachweis über angefallene Spesen (Bahnticket etc.) verfügbar (privates KFZ, öffentliches Verkehrsmittel mit Klimaticket, ...), kann der Beförderungszuschuss oder Kilometergeld (RGVO beachten!) beantragt werden.</a:t>
            </a:r>
            <a:endParaRPr lang="de-AT" dirty="0"/>
          </a:p>
        </p:txBody>
      </p:sp>
      <p:sp>
        <p:nvSpPr>
          <p:cNvPr id="10" name="Rechteck 9">
            <a:extLst>
              <a:ext uri="{FF2B5EF4-FFF2-40B4-BE49-F238E27FC236}">
                <a16:creationId xmlns:a16="http://schemas.microsoft.com/office/drawing/2014/main" id="{59F08EE3-FD60-4D9F-BAC6-EC812B015E99}"/>
              </a:ext>
            </a:extLst>
          </p:cNvPr>
          <p:cNvSpPr/>
          <p:nvPr/>
        </p:nvSpPr>
        <p:spPr>
          <a:xfrm>
            <a:off x="2390775" y="3851196"/>
            <a:ext cx="7475783" cy="369332"/>
          </a:xfrm>
          <a:prstGeom prst="rect">
            <a:avLst/>
          </a:prstGeom>
        </p:spPr>
        <p:txBody>
          <a:bodyPr wrap="square">
            <a:spAutoFit/>
          </a:bodyPr>
          <a:lstStyle/>
          <a:p>
            <a:r>
              <a:rPr lang="nl-NL" dirty="0">
                <a:solidFill>
                  <a:srgbClr val="000000"/>
                </a:solidFill>
                <a:latin typeface="Calibri" panose="020F0502020204030204" pitchFamily="34" charset="0"/>
                <a:ea typeface="Times New Roman" panose="02020603050405020304" pitchFamily="18" charset="0"/>
              </a:rPr>
              <a:t>Über den Pfeil links oben kehrt man wieder in die Gesamtansicht zurück.</a:t>
            </a:r>
            <a:endParaRPr lang="de-AT" dirty="0"/>
          </a:p>
        </p:txBody>
      </p:sp>
      <p:pic>
        <p:nvPicPr>
          <p:cNvPr id="6" name="Grafik 5">
            <a:extLst>
              <a:ext uri="{FF2B5EF4-FFF2-40B4-BE49-F238E27FC236}">
                <a16:creationId xmlns:a16="http://schemas.microsoft.com/office/drawing/2014/main" id="{F3A2E16D-3576-4616-B76B-0757D655C493}"/>
              </a:ext>
            </a:extLst>
          </p:cNvPr>
          <p:cNvPicPr>
            <a:picLocks noChangeAspect="1"/>
          </p:cNvPicPr>
          <p:nvPr/>
        </p:nvPicPr>
        <p:blipFill>
          <a:blip r:embed="rId3"/>
          <a:stretch>
            <a:fillRect/>
          </a:stretch>
        </p:blipFill>
        <p:spPr>
          <a:xfrm>
            <a:off x="872169" y="4220528"/>
            <a:ext cx="10656185" cy="2610917"/>
          </a:xfrm>
          <a:prstGeom prst="rect">
            <a:avLst/>
          </a:prstGeom>
        </p:spPr>
      </p:pic>
    </p:spTree>
    <p:extLst>
      <p:ext uri="{BB962C8B-B14F-4D97-AF65-F5344CB8AC3E}">
        <p14:creationId xmlns:p14="http://schemas.microsoft.com/office/powerpoint/2010/main" val="3379365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5D0989-64C4-4D39-9BB6-5354DA55841E}"/>
              </a:ext>
            </a:extLst>
          </p:cNvPr>
          <p:cNvSpPr>
            <a:spLocks noGrp="1"/>
          </p:cNvSpPr>
          <p:nvPr>
            <p:ph type="title"/>
          </p:nvPr>
        </p:nvSpPr>
        <p:spPr>
          <a:xfrm>
            <a:off x="838200" y="911881"/>
            <a:ext cx="10515600" cy="465020"/>
          </a:xfrm>
        </p:spPr>
        <p:txBody>
          <a:bodyPr>
            <a:normAutofit/>
          </a:bodyPr>
          <a:lstStyle/>
          <a:p>
            <a:pPr>
              <a:spcBef>
                <a:spcPts val="1200"/>
              </a:spcBef>
            </a:pPr>
            <a:r>
              <a:rPr lang="de-AT" sz="1800" b="1" kern="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Einstieg über Service Portal Bund</a:t>
            </a:r>
          </a:p>
        </p:txBody>
      </p:sp>
      <p:sp>
        <p:nvSpPr>
          <p:cNvPr id="17" name="Rechteck 16">
            <a:extLst>
              <a:ext uri="{FF2B5EF4-FFF2-40B4-BE49-F238E27FC236}">
                <a16:creationId xmlns:a16="http://schemas.microsoft.com/office/drawing/2014/main" id="{7D6636AD-7AA3-4B23-9CD8-5CD388A220C3}"/>
              </a:ext>
            </a:extLst>
          </p:cNvPr>
          <p:cNvSpPr/>
          <p:nvPr/>
        </p:nvSpPr>
        <p:spPr>
          <a:xfrm>
            <a:off x="838200" y="1348926"/>
            <a:ext cx="10685016" cy="646331"/>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Öffnen des Reisemanagements über </a:t>
            </a:r>
            <a:r>
              <a:rPr lang="nl-NL"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Alle Anwendungen -&gt; Mitarbeiter/in -&gt; Reisemanagement -&gt; Reisekostenabrechnung</a:t>
            </a: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3" name="Grafik 2">
            <a:extLst>
              <a:ext uri="{FF2B5EF4-FFF2-40B4-BE49-F238E27FC236}">
                <a16:creationId xmlns:a16="http://schemas.microsoft.com/office/drawing/2014/main" id="{C935DE31-DD72-4212-B759-9C853BDA41A4}"/>
              </a:ext>
            </a:extLst>
          </p:cNvPr>
          <p:cNvPicPr>
            <a:picLocks noChangeAspect="1"/>
          </p:cNvPicPr>
          <p:nvPr/>
        </p:nvPicPr>
        <p:blipFill>
          <a:blip r:embed="rId2"/>
          <a:stretch>
            <a:fillRect/>
          </a:stretch>
        </p:blipFill>
        <p:spPr>
          <a:xfrm>
            <a:off x="636494" y="2506194"/>
            <a:ext cx="11268635" cy="3270817"/>
          </a:xfrm>
          <a:prstGeom prst="rect">
            <a:avLst/>
          </a:prstGeom>
        </p:spPr>
      </p:pic>
      <p:sp>
        <p:nvSpPr>
          <p:cNvPr id="4" name="Rechteck 3">
            <a:extLst>
              <a:ext uri="{FF2B5EF4-FFF2-40B4-BE49-F238E27FC236}">
                <a16:creationId xmlns:a16="http://schemas.microsoft.com/office/drawing/2014/main" id="{D3034F5D-E897-4404-B3D9-5425C15DEAD0}"/>
              </a:ext>
            </a:extLst>
          </p:cNvPr>
          <p:cNvSpPr/>
          <p:nvPr/>
        </p:nvSpPr>
        <p:spPr>
          <a:xfrm>
            <a:off x="5257799" y="1813946"/>
            <a:ext cx="6647329" cy="646331"/>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Mit Klick auf den Stern können Sie diesen Eintrag zu Ihren </a:t>
            </a:r>
            <a:r>
              <a:rPr lang="nl-NL"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Favoriten</a:t>
            </a: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hinzufügen.</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cxnSp>
        <p:nvCxnSpPr>
          <p:cNvPr id="35" name="Gerade Verbindung mit Pfeil 34">
            <a:extLst>
              <a:ext uri="{FF2B5EF4-FFF2-40B4-BE49-F238E27FC236}">
                <a16:creationId xmlns:a16="http://schemas.microsoft.com/office/drawing/2014/main" id="{33D64283-889C-4EAB-AC11-4D5A53F24112}"/>
              </a:ext>
            </a:extLst>
          </p:cNvPr>
          <p:cNvCxnSpPr>
            <a:cxnSpLocks/>
          </p:cNvCxnSpPr>
          <p:nvPr/>
        </p:nvCxnSpPr>
        <p:spPr>
          <a:xfrm flipH="1">
            <a:off x="8794376" y="2160494"/>
            <a:ext cx="2124636" cy="139849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7886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a:extLst>
              <a:ext uri="{FF2B5EF4-FFF2-40B4-BE49-F238E27FC236}">
                <a16:creationId xmlns:a16="http://schemas.microsoft.com/office/drawing/2014/main" id="{4BBE9F5D-9A22-499C-8466-2E6974673488}"/>
              </a:ext>
            </a:extLst>
          </p:cNvPr>
          <p:cNvPicPr/>
          <p:nvPr/>
        </p:nvPicPr>
        <p:blipFill>
          <a:blip r:embed="rId2"/>
          <a:stretch>
            <a:fillRect/>
          </a:stretch>
        </p:blipFill>
        <p:spPr>
          <a:xfrm>
            <a:off x="3498622" y="2119947"/>
            <a:ext cx="4670883" cy="1139738"/>
          </a:xfrm>
          <a:prstGeom prst="rect">
            <a:avLst/>
          </a:prstGeom>
          <a:ln>
            <a:solidFill>
              <a:srgbClr val="0070C0"/>
            </a:solidFill>
          </a:ln>
        </p:spPr>
      </p:pic>
      <p:sp>
        <p:nvSpPr>
          <p:cNvPr id="2" name="Rechteck 1">
            <a:extLst>
              <a:ext uri="{FF2B5EF4-FFF2-40B4-BE49-F238E27FC236}">
                <a16:creationId xmlns:a16="http://schemas.microsoft.com/office/drawing/2014/main" id="{200CB56B-8B13-4467-A352-8A12FB04674E}"/>
              </a:ext>
            </a:extLst>
          </p:cNvPr>
          <p:cNvSpPr/>
          <p:nvPr/>
        </p:nvSpPr>
        <p:spPr>
          <a:xfrm>
            <a:off x="826524" y="1044059"/>
            <a:ext cx="4381328" cy="369332"/>
          </a:xfrm>
          <a:prstGeom prst="rect">
            <a:avLst/>
          </a:prstGeom>
        </p:spPr>
        <p:txBody>
          <a:bodyPr wrap="none">
            <a:spAutoFit/>
          </a:bodyPr>
          <a:lstStyle/>
          <a:p>
            <a:r>
              <a:rPr lang="nl-NL" b="1" dirty="0">
                <a:solidFill>
                  <a:srgbClr val="000000"/>
                </a:solidFill>
                <a:latin typeface="Calibri" panose="020F0502020204030204" pitchFamily="34" charset="0"/>
              </a:rPr>
              <a:t>Simulation und an den Vorgesetzten senden</a:t>
            </a:r>
            <a:endParaRPr lang="de-AT" dirty="0"/>
          </a:p>
        </p:txBody>
      </p:sp>
      <p:cxnSp>
        <p:nvCxnSpPr>
          <p:cNvPr id="4" name="Gerade Verbindung mit Pfeil 3">
            <a:extLst>
              <a:ext uri="{FF2B5EF4-FFF2-40B4-BE49-F238E27FC236}">
                <a16:creationId xmlns:a16="http://schemas.microsoft.com/office/drawing/2014/main" id="{5E250960-A45C-45BD-B233-54E31DBEF075}"/>
              </a:ext>
            </a:extLst>
          </p:cNvPr>
          <p:cNvCxnSpPr>
            <a:cxnSpLocks/>
          </p:cNvCxnSpPr>
          <p:nvPr/>
        </p:nvCxnSpPr>
        <p:spPr>
          <a:xfrm flipV="1">
            <a:off x="4455459" y="3104565"/>
            <a:ext cx="1048298" cy="49375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 name="Gerade Verbindung mit Pfeil 4">
            <a:extLst>
              <a:ext uri="{FF2B5EF4-FFF2-40B4-BE49-F238E27FC236}">
                <a16:creationId xmlns:a16="http://schemas.microsoft.com/office/drawing/2014/main" id="{4C5A3BDD-DF7F-4451-A82F-8B1EE634F81E}"/>
              </a:ext>
            </a:extLst>
          </p:cNvPr>
          <p:cNvCxnSpPr>
            <a:cxnSpLocks/>
          </p:cNvCxnSpPr>
          <p:nvPr/>
        </p:nvCxnSpPr>
        <p:spPr>
          <a:xfrm flipH="1">
            <a:off x="8014087" y="2689816"/>
            <a:ext cx="385842" cy="25204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Gerade Verbindung mit Pfeil 5">
            <a:extLst>
              <a:ext uri="{FF2B5EF4-FFF2-40B4-BE49-F238E27FC236}">
                <a16:creationId xmlns:a16="http://schemas.microsoft.com/office/drawing/2014/main" id="{CE3DE66E-74EC-4896-AC86-97D70F7999F1}"/>
              </a:ext>
            </a:extLst>
          </p:cNvPr>
          <p:cNvCxnSpPr>
            <a:cxnSpLocks/>
          </p:cNvCxnSpPr>
          <p:nvPr/>
        </p:nvCxnSpPr>
        <p:spPr>
          <a:xfrm>
            <a:off x="3619817" y="2096135"/>
            <a:ext cx="477054" cy="64599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Rechteck 6">
            <a:extLst>
              <a:ext uri="{FF2B5EF4-FFF2-40B4-BE49-F238E27FC236}">
                <a16:creationId xmlns:a16="http://schemas.microsoft.com/office/drawing/2014/main" id="{DFE00ABA-7AC1-467B-B73F-48E6361BF088}"/>
              </a:ext>
            </a:extLst>
          </p:cNvPr>
          <p:cNvSpPr/>
          <p:nvPr/>
        </p:nvSpPr>
        <p:spPr>
          <a:xfrm>
            <a:off x="1131478" y="3429000"/>
            <a:ext cx="3601887" cy="923330"/>
          </a:xfrm>
          <a:prstGeom prst="rect">
            <a:avLst/>
          </a:prstGeom>
        </p:spPr>
        <p:txBody>
          <a:bodyPr wrap="square">
            <a:spAutoFit/>
          </a:bodyPr>
          <a:lstStyle/>
          <a:p>
            <a:r>
              <a:rPr lang="nl-NL" dirty="0"/>
              <a:t>Ist alles korrekt erfasst kann die Reiserechnung an den Vorgesetzten übermittelt werden.</a:t>
            </a:r>
            <a:endParaRPr lang="de-AT" dirty="0"/>
          </a:p>
        </p:txBody>
      </p:sp>
      <p:sp>
        <p:nvSpPr>
          <p:cNvPr id="8" name="Rechteck 7">
            <a:extLst>
              <a:ext uri="{FF2B5EF4-FFF2-40B4-BE49-F238E27FC236}">
                <a16:creationId xmlns:a16="http://schemas.microsoft.com/office/drawing/2014/main" id="{37964F4D-3153-43EF-AC6F-DC742675AA86}"/>
              </a:ext>
            </a:extLst>
          </p:cNvPr>
          <p:cNvSpPr/>
          <p:nvPr/>
        </p:nvSpPr>
        <p:spPr>
          <a:xfrm>
            <a:off x="880160" y="1730929"/>
            <a:ext cx="4274055" cy="369332"/>
          </a:xfrm>
          <a:prstGeom prst="rect">
            <a:avLst/>
          </a:prstGeom>
        </p:spPr>
        <p:txBody>
          <a:bodyPr wrap="none">
            <a:spAutoFit/>
          </a:bodyPr>
          <a:lstStyle/>
          <a:p>
            <a:r>
              <a:rPr lang="nl-NL" dirty="0">
                <a:solidFill>
                  <a:srgbClr val="000000"/>
                </a:solidFill>
                <a:latin typeface="Calibri" panose="020F0502020204030204" pitchFamily="34" charset="0"/>
                <a:ea typeface="Times New Roman" panose="02020603050405020304" pitchFamily="18" charset="0"/>
              </a:rPr>
              <a:t>Zwischenzeitlich immer wieder mal sichern.</a:t>
            </a:r>
            <a:endParaRPr lang="de-AT" dirty="0"/>
          </a:p>
        </p:txBody>
      </p:sp>
      <p:sp>
        <p:nvSpPr>
          <p:cNvPr id="9" name="Rechteck 8">
            <a:extLst>
              <a:ext uri="{FF2B5EF4-FFF2-40B4-BE49-F238E27FC236}">
                <a16:creationId xmlns:a16="http://schemas.microsoft.com/office/drawing/2014/main" id="{84BF9880-8A19-447F-9CA7-A21C042DA901}"/>
              </a:ext>
            </a:extLst>
          </p:cNvPr>
          <p:cNvSpPr/>
          <p:nvPr/>
        </p:nvSpPr>
        <p:spPr>
          <a:xfrm>
            <a:off x="8317550" y="2112852"/>
            <a:ext cx="3275762" cy="923330"/>
          </a:xfrm>
          <a:prstGeom prst="rect">
            <a:avLst/>
          </a:prstGeom>
        </p:spPr>
        <p:txBody>
          <a:bodyPr wrap="square">
            <a:spAutoFit/>
          </a:bodyPr>
          <a:lstStyle/>
          <a:p>
            <a:r>
              <a:rPr lang="nl-NL" dirty="0">
                <a:solidFill>
                  <a:srgbClr val="000000"/>
                </a:solidFill>
                <a:latin typeface="Calibri" panose="020F0502020204030204" pitchFamily="34" charset="0"/>
                <a:ea typeface="Times New Roman" panose="02020603050405020304" pitchFamily="18" charset="0"/>
              </a:rPr>
              <a:t>Über den Button Simulation kann man sich die Reiserechnung im PDF Format ansehen.</a:t>
            </a:r>
            <a:endParaRPr lang="de-AT" dirty="0"/>
          </a:p>
        </p:txBody>
      </p:sp>
      <p:pic>
        <p:nvPicPr>
          <p:cNvPr id="13" name="Grafik 12">
            <a:extLst>
              <a:ext uri="{FF2B5EF4-FFF2-40B4-BE49-F238E27FC236}">
                <a16:creationId xmlns:a16="http://schemas.microsoft.com/office/drawing/2014/main" id="{10A64D3C-8A0B-4D47-93DD-A4F996C4690B}"/>
              </a:ext>
            </a:extLst>
          </p:cNvPr>
          <p:cNvPicPr>
            <a:picLocks noChangeAspect="1"/>
          </p:cNvPicPr>
          <p:nvPr/>
        </p:nvPicPr>
        <p:blipFill>
          <a:blip r:embed="rId3"/>
          <a:stretch>
            <a:fillRect/>
          </a:stretch>
        </p:blipFill>
        <p:spPr>
          <a:xfrm>
            <a:off x="6033912" y="1404293"/>
            <a:ext cx="5401429" cy="4972744"/>
          </a:xfrm>
          <a:prstGeom prst="rect">
            <a:avLst/>
          </a:prstGeom>
          <a:ln>
            <a:solidFill>
              <a:schemeClr val="accent1"/>
            </a:solidFill>
          </a:ln>
        </p:spPr>
      </p:pic>
    </p:spTree>
    <p:extLst>
      <p:ext uri="{BB962C8B-B14F-4D97-AF65-F5344CB8AC3E}">
        <p14:creationId xmlns:p14="http://schemas.microsoft.com/office/powerpoint/2010/main" val="3827986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01814C7D-EB31-42E7-B7D4-FA56B5230D2D}"/>
              </a:ext>
            </a:extLst>
          </p:cNvPr>
          <p:cNvSpPr/>
          <p:nvPr/>
        </p:nvSpPr>
        <p:spPr>
          <a:xfrm>
            <a:off x="787528" y="1044059"/>
            <a:ext cx="2903872" cy="369332"/>
          </a:xfrm>
          <a:prstGeom prst="rect">
            <a:avLst/>
          </a:prstGeom>
        </p:spPr>
        <p:txBody>
          <a:bodyPr wrap="none">
            <a:spAutoFit/>
          </a:bodyPr>
          <a:lstStyle/>
          <a:p>
            <a:r>
              <a:rPr lang="nl-NL" b="1" dirty="0">
                <a:solidFill>
                  <a:srgbClr val="000000"/>
                </a:solidFill>
                <a:latin typeface="Calibri" panose="020F0502020204030204" pitchFamily="34" charset="0"/>
                <a:ea typeface="Times New Roman" panose="02020603050405020304" pitchFamily="18" charset="0"/>
              </a:rPr>
              <a:t>An den Vorgesetzten senden</a:t>
            </a:r>
            <a:endParaRPr lang="de-AT" dirty="0"/>
          </a:p>
        </p:txBody>
      </p:sp>
      <p:cxnSp>
        <p:nvCxnSpPr>
          <p:cNvPr id="14" name="Gerade Verbindung mit Pfeil 13">
            <a:extLst>
              <a:ext uri="{FF2B5EF4-FFF2-40B4-BE49-F238E27FC236}">
                <a16:creationId xmlns:a16="http://schemas.microsoft.com/office/drawing/2014/main" id="{617543C1-F812-4AD4-9EE9-BE0151FEDCCD}"/>
              </a:ext>
            </a:extLst>
          </p:cNvPr>
          <p:cNvCxnSpPr/>
          <p:nvPr/>
        </p:nvCxnSpPr>
        <p:spPr>
          <a:xfrm flipH="1" flipV="1">
            <a:off x="3260283" y="2321148"/>
            <a:ext cx="238125" cy="39052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Rechteck 4">
            <a:extLst>
              <a:ext uri="{FF2B5EF4-FFF2-40B4-BE49-F238E27FC236}">
                <a16:creationId xmlns:a16="http://schemas.microsoft.com/office/drawing/2014/main" id="{7DA2F458-A022-40C1-99DF-C9B9D90F4934}"/>
              </a:ext>
            </a:extLst>
          </p:cNvPr>
          <p:cNvSpPr/>
          <p:nvPr/>
        </p:nvSpPr>
        <p:spPr>
          <a:xfrm>
            <a:off x="4030613" y="3059668"/>
            <a:ext cx="5493492" cy="369332"/>
          </a:xfrm>
          <a:prstGeom prst="rect">
            <a:avLst/>
          </a:prstGeom>
        </p:spPr>
        <p:txBody>
          <a:bodyPr wrap="non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Klicken Sie auf Bestätigen um das Senden abzuschließen.</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9" name="Rechteck 8">
            <a:extLst>
              <a:ext uri="{FF2B5EF4-FFF2-40B4-BE49-F238E27FC236}">
                <a16:creationId xmlns:a16="http://schemas.microsoft.com/office/drawing/2014/main" id="{8C8F46ED-77FC-497B-B3D1-54AC32B144B0}"/>
              </a:ext>
            </a:extLst>
          </p:cNvPr>
          <p:cNvSpPr/>
          <p:nvPr/>
        </p:nvSpPr>
        <p:spPr>
          <a:xfrm>
            <a:off x="4770268" y="5218720"/>
            <a:ext cx="6096000" cy="646331"/>
          </a:xfrm>
          <a:prstGeom prst="rect">
            <a:avLst/>
          </a:prstGeom>
        </p:spPr>
        <p:txBody>
          <a:bodyPr>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Durch das Senden an den Vorgesetzten ändert sich der Status der Reisekostenabrechnung von "Offen" auf "Eingereicht".</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7" name="Grafik 16">
            <a:extLst>
              <a:ext uri="{FF2B5EF4-FFF2-40B4-BE49-F238E27FC236}">
                <a16:creationId xmlns:a16="http://schemas.microsoft.com/office/drawing/2014/main" id="{7CDB7CDB-FB0F-488B-BAB5-DBB09882E78C}"/>
              </a:ext>
            </a:extLst>
          </p:cNvPr>
          <p:cNvPicPr/>
          <p:nvPr/>
        </p:nvPicPr>
        <p:blipFill>
          <a:blip r:embed="rId2"/>
          <a:stretch>
            <a:fillRect/>
          </a:stretch>
        </p:blipFill>
        <p:spPr>
          <a:xfrm>
            <a:off x="864738" y="1399955"/>
            <a:ext cx="5602218" cy="921193"/>
          </a:xfrm>
          <a:prstGeom prst="rect">
            <a:avLst/>
          </a:prstGeom>
          <a:ln>
            <a:solidFill>
              <a:srgbClr val="0070C0"/>
            </a:solidFill>
          </a:ln>
        </p:spPr>
      </p:pic>
      <p:pic>
        <p:nvPicPr>
          <p:cNvPr id="18" name="Grafik 17">
            <a:extLst>
              <a:ext uri="{FF2B5EF4-FFF2-40B4-BE49-F238E27FC236}">
                <a16:creationId xmlns:a16="http://schemas.microsoft.com/office/drawing/2014/main" id="{84F3164F-DE94-44E6-980C-B16B6335B2F9}"/>
              </a:ext>
            </a:extLst>
          </p:cNvPr>
          <p:cNvPicPr/>
          <p:nvPr/>
        </p:nvPicPr>
        <p:blipFill>
          <a:blip r:embed="rId3">
            <a:extLst>
              <a:ext uri="{28A0092B-C50C-407E-A947-70E740481C1C}">
                <a14:useLocalDpi xmlns:a14="http://schemas.microsoft.com/office/drawing/2010/main" val="0"/>
              </a:ext>
            </a:extLst>
          </a:blip>
          <a:stretch>
            <a:fillRect/>
          </a:stretch>
        </p:blipFill>
        <p:spPr>
          <a:xfrm>
            <a:off x="753153" y="2807526"/>
            <a:ext cx="3281644" cy="3288474"/>
          </a:xfrm>
          <a:prstGeom prst="rect">
            <a:avLst/>
          </a:prstGeom>
          <a:ln>
            <a:solidFill>
              <a:srgbClr val="0070C0"/>
            </a:solidFill>
          </a:ln>
        </p:spPr>
      </p:pic>
      <p:cxnSp>
        <p:nvCxnSpPr>
          <p:cNvPr id="19" name="Gerade Verbindung mit Pfeil 18">
            <a:extLst>
              <a:ext uri="{FF2B5EF4-FFF2-40B4-BE49-F238E27FC236}">
                <a16:creationId xmlns:a16="http://schemas.microsoft.com/office/drawing/2014/main" id="{29A4DBF9-94B0-4DF0-ABF9-CD0B82656495}"/>
              </a:ext>
            </a:extLst>
          </p:cNvPr>
          <p:cNvCxnSpPr>
            <a:cxnSpLocks/>
          </p:cNvCxnSpPr>
          <p:nvPr/>
        </p:nvCxnSpPr>
        <p:spPr>
          <a:xfrm flipH="1">
            <a:off x="3173506" y="3429001"/>
            <a:ext cx="2411506" cy="243605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Rechteck 20">
            <a:extLst>
              <a:ext uri="{FF2B5EF4-FFF2-40B4-BE49-F238E27FC236}">
                <a16:creationId xmlns:a16="http://schemas.microsoft.com/office/drawing/2014/main" id="{2A6001E6-22D2-4F45-BFE8-139108B4B6C7}"/>
              </a:ext>
            </a:extLst>
          </p:cNvPr>
          <p:cNvSpPr/>
          <p:nvPr/>
        </p:nvSpPr>
        <p:spPr>
          <a:xfrm>
            <a:off x="5342847" y="4037465"/>
            <a:ext cx="6096000" cy="707886"/>
          </a:xfrm>
          <a:prstGeom prst="rect">
            <a:avLst/>
          </a:prstGeom>
        </p:spPr>
        <p:txBody>
          <a:bodyPr>
            <a:spAutoFit/>
          </a:bodyPr>
          <a:lstStyle/>
          <a:p>
            <a:pPr>
              <a:spcAft>
                <a:spcPts val="840"/>
              </a:spcAft>
            </a:pPr>
            <a:r>
              <a:rPr lang="nl-NL"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Es erscheint eine Hinweismeldung “Ihre Reisekostenabrechnung wurde eingereicht”.</a:t>
            </a:r>
            <a:endParaRPr lang="de-AT"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41635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01814C7D-EB31-42E7-B7D4-FA56B5230D2D}"/>
              </a:ext>
            </a:extLst>
          </p:cNvPr>
          <p:cNvSpPr/>
          <p:nvPr/>
        </p:nvSpPr>
        <p:spPr>
          <a:xfrm>
            <a:off x="787528" y="1044059"/>
            <a:ext cx="3282694" cy="369332"/>
          </a:xfrm>
          <a:prstGeom prst="rect">
            <a:avLst/>
          </a:prstGeom>
        </p:spPr>
        <p:txBody>
          <a:bodyPr wrap="none">
            <a:spAutoFit/>
          </a:bodyPr>
          <a:lstStyle/>
          <a:p>
            <a:r>
              <a:rPr lang="nl-NL" b="1" dirty="0">
                <a:solidFill>
                  <a:srgbClr val="000000"/>
                </a:solidFill>
                <a:latin typeface="Calibri" panose="020F0502020204030204" pitchFamily="34" charset="0"/>
                <a:ea typeface="Times New Roman" panose="02020603050405020304" pitchFamily="18" charset="0"/>
              </a:rPr>
              <a:t>Übersicht über Reiserechnungen</a:t>
            </a:r>
            <a:endParaRPr lang="de-AT" dirty="0"/>
          </a:p>
        </p:txBody>
      </p:sp>
      <p:pic>
        <p:nvPicPr>
          <p:cNvPr id="3" name="Grafik 2">
            <a:extLst>
              <a:ext uri="{FF2B5EF4-FFF2-40B4-BE49-F238E27FC236}">
                <a16:creationId xmlns:a16="http://schemas.microsoft.com/office/drawing/2014/main" id="{0E3BD463-9D9A-4A28-95CB-D417467FE0B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87527" y="1413391"/>
            <a:ext cx="2140781" cy="5214307"/>
          </a:xfrm>
          <a:prstGeom prst="rect">
            <a:avLst/>
          </a:prstGeom>
          <a:noFill/>
          <a:ln>
            <a:solidFill>
              <a:schemeClr val="accent1"/>
            </a:solidFill>
          </a:ln>
        </p:spPr>
      </p:pic>
      <p:cxnSp>
        <p:nvCxnSpPr>
          <p:cNvPr id="4" name="Gerade Verbindung mit Pfeil 3">
            <a:extLst>
              <a:ext uri="{FF2B5EF4-FFF2-40B4-BE49-F238E27FC236}">
                <a16:creationId xmlns:a16="http://schemas.microsoft.com/office/drawing/2014/main" id="{E7523B81-CBD7-427F-9573-59FE324D04D6}"/>
              </a:ext>
            </a:extLst>
          </p:cNvPr>
          <p:cNvCxnSpPr>
            <a:cxnSpLocks/>
          </p:cNvCxnSpPr>
          <p:nvPr/>
        </p:nvCxnSpPr>
        <p:spPr>
          <a:xfrm flipH="1" flipV="1">
            <a:off x="2599153" y="1924051"/>
            <a:ext cx="925097" cy="92023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Rechteck 6">
            <a:extLst>
              <a:ext uri="{FF2B5EF4-FFF2-40B4-BE49-F238E27FC236}">
                <a16:creationId xmlns:a16="http://schemas.microsoft.com/office/drawing/2014/main" id="{5F8791C2-577E-4C30-B34D-F0F9008B005B}"/>
              </a:ext>
            </a:extLst>
          </p:cNvPr>
          <p:cNvSpPr/>
          <p:nvPr/>
        </p:nvSpPr>
        <p:spPr>
          <a:xfrm>
            <a:off x="3378327" y="1485901"/>
            <a:ext cx="7870697" cy="646331"/>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Im Übersichtsbereich scheinen alle Reiserechnungen (gefiltert auf die letzten 6 Monate) auf.</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8" name="Rechteck 7">
            <a:extLst>
              <a:ext uri="{FF2B5EF4-FFF2-40B4-BE49-F238E27FC236}">
                <a16:creationId xmlns:a16="http://schemas.microsoft.com/office/drawing/2014/main" id="{323A2ED0-741F-4499-867E-1FACCCA417C6}"/>
              </a:ext>
            </a:extLst>
          </p:cNvPr>
          <p:cNvSpPr/>
          <p:nvPr/>
        </p:nvSpPr>
        <p:spPr>
          <a:xfrm>
            <a:off x="3378327" y="2844284"/>
            <a:ext cx="6022161" cy="369332"/>
          </a:xfrm>
          <a:prstGeom prst="rect">
            <a:avLst/>
          </a:prstGeom>
        </p:spPr>
        <p:txBody>
          <a:bodyPr wrap="non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Für die Liste steht links oben eine Suchfunktion zur Verfügung.</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1" name="Rechteck 10">
            <a:extLst>
              <a:ext uri="{FF2B5EF4-FFF2-40B4-BE49-F238E27FC236}">
                <a16:creationId xmlns:a16="http://schemas.microsoft.com/office/drawing/2014/main" id="{EA23B0F8-A0FA-4109-91AF-94F922BF1333}"/>
              </a:ext>
            </a:extLst>
          </p:cNvPr>
          <p:cNvSpPr/>
          <p:nvPr/>
        </p:nvSpPr>
        <p:spPr>
          <a:xfrm>
            <a:off x="3378326" y="3552052"/>
            <a:ext cx="7708773" cy="646331"/>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Bei jeder Reise ist der Grund, der Erstattungsbetrag, verschiedene Reisedetails und der aktuelle Status (offen, eingereicht, erstattet) sichtbar.</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2" name="Rechteck 11">
            <a:extLst>
              <a:ext uri="{FF2B5EF4-FFF2-40B4-BE49-F238E27FC236}">
                <a16:creationId xmlns:a16="http://schemas.microsoft.com/office/drawing/2014/main" id="{84C3EED5-D6C2-4DB1-B182-466F135217E9}"/>
              </a:ext>
            </a:extLst>
          </p:cNvPr>
          <p:cNvSpPr/>
          <p:nvPr/>
        </p:nvSpPr>
        <p:spPr>
          <a:xfrm>
            <a:off x="3378325" y="5133201"/>
            <a:ext cx="7870697" cy="646331"/>
          </a:xfrm>
          <a:prstGeom prst="rect">
            <a:avLst/>
          </a:prstGeom>
        </p:spPr>
        <p:txBody>
          <a:bodyPr wrap="square">
            <a:spAutoFit/>
          </a:bodyPr>
          <a:lstStyle/>
          <a:p>
            <a:r>
              <a:rPr lang="nl-NL" dirty="0">
                <a:solidFill>
                  <a:srgbClr val="000000"/>
                </a:solidFill>
                <a:latin typeface="Calibri" panose="020F0502020204030204" pitchFamily="34" charset="0"/>
                <a:ea typeface="Times New Roman" panose="02020603050405020304" pitchFamily="18" charset="0"/>
              </a:rPr>
              <a:t>Im unterem Bereich kann man den Filter der Liste bearbeiten </a:t>
            </a:r>
            <a:br>
              <a:rPr lang="nl-NL" dirty="0">
                <a:solidFill>
                  <a:srgbClr val="000000"/>
                </a:solidFill>
                <a:latin typeface="Calibri" panose="020F0502020204030204" pitchFamily="34" charset="0"/>
                <a:ea typeface="Times New Roman" panose="02020603050405020304" pitchFamily="18" charset="0"/>
              </a:rPr>
            </a:br>
            <a:r>
              <a:rPr lang="nl-NL" dirty="0">
                <a:solidFill>
                  <a:srgbClr val="000000"/>
                </a:solidFill>
                <a:latin typeface="Calibri" panose="020F0502020204030204" pitchFamily="34" charset="0"/>
                <a:ea typeface="Times New Roman" panose="02020603050405020304" pitchFamily="18" charset="0"/>
              </a:rPr>
              <a:t>(Trichter-Symbol).</a:t>
            </a:r>
            <a:endParaRPr lang="de-AT" dirty="0"/>
          </a:p>
        </p:txBody>
      </p:sp>
      <p:cxnSp>
        <p:nvCxnSpPr>
          <p:cNvPr id="13" name="Gerade Verbindung mit Pfeil 12">
            <a:extLst>
              <a:ext uri="{FF2B5EF4-FFF2-40B4-BE49-F238E27FC236}">
                <a16:creationId xmlns:a16="http://schemas.microsoft.com/office/drawing/2014/main" id="{2F4B8104-C502-47D1-8CE7-8558CF9F29A8}"/>
              </a:ext>
            </a:extLst>
          </p:cNvPr>
          <p:cNvCxnSpPr>
            <a:cxnSpLocks/>
          </p:cNvCxnSpPr>
          <p:nvPr/>
        </p:nvCxnSpPr>
        <p:spPr>
          <a:xfrm flipH="1">
            <a:off x="2705100" y="5619750"/>
            <a:ext cx="673226" cy="73342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2208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7718E7A5-9284-4796-A0EA-F7D7ADDBF07B}"/>
              </a:ext>
            </a:extLst>
          </p:cNvPr>
          <p:cNvSpPr/>
          <p:nvPr/>
        </p:nvSpPr>
        <p:spPr>
          <a:xfrm>
            <a:off x="867110" y="1215509"/>
            <a:ext cx="4914230" cy="369332"/>
          </a:xfrm>
          <a:prstGeom prst="rect">
            <a:avLst/>
          </a:prstGeom>
        </p:spPr>
        <p:txBody>
          <a:bodyPr wrap="none">
            <a:spAutoFit/>
          </a:bodyPr>
          <a:lstStyle/>
          <a:p>
            <a:r>
              <a:rPr lang="nl-NL" dirty="0">
                <a:solidFill>
                  <a:srgbClr val="000000"/>
                </a:solidFill>
                <a:latin typeface="Calibri" panose="020F0502020204030204" pitchFamily="34" charset="0"/>
                <a:ea typeface="Times New Roman" panose="02020603050405020304" pitchFamily="18" charset="0"/>
              </a:rPr>
              <a:t>Eine Filterung ist nach Datum oder Status möglich:</a:t>
            </a:r>
            <a:endParaRPr lang="de-AT" dirty="0"/>
          </a:p>
        </p:txBody>
      </p:sp>
      <p:pic>
        <p:nvPicPr>
          <p:cNvPr id="14" name="Grafik 13">
            <a:extLst>
              <a:ext uri="{FF2B5EF4-FFF2-40B4-BE49-F238E27FC236}">
                <a16:creationId xmlns:a16="http://schemas.microsoft.com/office/drawing/2014/main" id="{AF545222-9EFA-4EB7-B579-490C3779C28D}"/>
              </a:ext>
            </a:extLst>
          </p:cNvPr>
          <p:cNvPicPr/>
          <p:nvPr/>
        </p:nvPicPr>
        <p:blipFill>
          <a:blip r:embed="rId2">
            <a:extLst>
              <a:ext uri="{28A0092B-C50C-407E-A947-70E740481C1C}">
                <a14:useLocalDpi xmlns:a14="http://schemas.microsoft.com/office/drawing/2010/main" val="0"/>
              </a:ext>
            </a:extLst>
          </a:blip>
          <a:stretch>
            <a:fillRect/>
          </a:stretch>
        </p:blipFill>
        <p:spPr>
          <a:xfrm>
            <a:off x="1037629" y="3038475"/>
            <a:ext cx="3696296" cy="1689418"/>
          </a:xfrm>
          <a:prstGeom prst="rect">
            <a:avLst/>
          </a:prstGeom>
          <a:ln>
            <a:solidFill>
              <a:schemeClr val="accent1"/>
            </a:solidFill>
          </a:ln>
        </p:spPr>
      </p:pic>
      <p:pic>
        <p:nvPicPr>
          <p:cNvPr id="15" name="Grafik 14">
            <a:extLst>
              <a:ext uri="{FF2B5EF4-FFF2-40B4-BE49-F238E27FC236}">
                <a16:creationId xmlns:a16="http://schemas.microsoft.com/office/drawing/2014/main" id="{5EE86ECE-B8C1-4590-8C8A-A37BF3282B37}"/>
              </a:ext>
            </a:extLst>
          </p:cNvPr>
          <p:cNvPicPr/>
          <p:nvPr/>
        </p:nvPicPr>
        <p:blipFill>
          <a:blip r:embed="rId3">
            <a:extLst>
              <a:ext uri="{28A0092B-C50C-407E-A947-70E740481C1C}">
                <a14:useLocalDpi xmlns:a14="http://schemas.microsoft.com/office/drawing/2010/main" val="0"/>
              </a:ext>
            </a:extLst>
          </a:blip>
          <a:stretch>
            <a:fillRect/>
          </a:stretch>
        </p:blipFill>
        <p:spPr>
          <a:xfrm>
            <a:off x="6410662" y="1341692"/>
            <a:ext cx="3452096" cy="1681648"/>
          </a:xfrm>
          <a:prstGeom prst="rect">
            <a:avLst/>
          </a:prstGeom>
          <a:ln>
            <a:solidFill>
              <a:schemeClr val="accent1"/>
            </a:solidFill>
          </a:ln>
        </p:spPr>
      </p:pic>
      <p:pic>
        <p:nvPicPr>
          <p:cNvPr id="16" name="Grafik 15">
            <a:extLst>
              <a:ext uri="{FF2B5EF4-FFF2-40B4-BE49-F238E27FC236}">
                <a16:creationId xmlns:a16="http://schemas.microsoft.com/office/drawing/2014/main" id="{F53B064A-CE3B-48A9-A1B8-EBCE18719BF7}"/>
              </a:ext>
            </a:extLst>
          </p:cNvPr>
          <p:cNvPicPr/>
          <p:nvPr/>
        </p:nvPicPr>
        <p:blipFill>
          <a:blip r:embed="rId4">
            <a:extLst>
              <a:ext uri="{28A0092B-C50C-407E-A947-70E740481C1C}">
                <a14:useLocalDpi xmlns:a14="http://schemas.microsoft.com/office/drawing/2010/main" val="0"/>
              </a:ext>
            </a:extLst>
          </a:blip>
          <a:stretch>
            <a:fillRect/>
          </a:stretch>
        </p:blipFill>
        <p:spPr>
          <a:xfrm>
            <a:off x="7756301" y="3346610"/>
            <a:ext cx="3496495" cy="2971466"/>
          </a:xfrm>
          <a:prstGeom prst="rect">
            <a:avLst/>
          </a:prstGeom>
          <a:ln>
            <a:solidFill>
              <a:schemeClr val="accent1"/>
            </a:solidFill>
          </a:ln>
        </p:spPr>
      </p:pic>
      <p:cxnSp>
        <p:nvCxnSpPr>
          <p:cNvPr id="17" name="Gerade Verbindung mit Pfeil 16">
            <a:extLst>
              <a:ext uri="{FF2B5EF4-FFF2-40B4-BE49-F238E27FC236}">
                <a16:creationId xmlns:a16="http://schemas.microsoft.com/office/drawing/2014/main" id="{22D428D2-A6CD-4696-8CD0-785B67F51BF8}"/>
              </a:ext>
            </a:extLst>
          </p:cNvPr>
          <p:cNvCxnSpPr>
            <a:cxnSpLocks/>
            <a:endCxn id="15" idx="1"/>
          </p:cNvCxnSpPr>
          <p:nvPr/>
        </p:nvCxnSpPr>
        <p:spPr>
          <a:xfrm flipV="1">
            <a:off x="4362450" y="2182516"/>
            <a:ext cx="2048212" cy="192641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Gerade Verbindung mit Pfeil 17">
            <a:extLst>
              <a:ext uri="{FF2B5EF4-FFF2-40B4-BE49-F238E27FC236}">
                <a16:creationId xmlns:a16="http://schemas.microsoft.com/office/drawing/2014/main" id="{56F57EE8-6BF5-405F-986F-4E77F77F464F}"/>
              </a:ext>
            </a:extLst>
          </p:cNvPr>
          <p:cNvCxnSpPr>
            <a:cxnSpLocks/>
          </p:cNvCxnSpPr>
          <p:nvPr/>
        </p:nvCxnSpPr>
        <p:spPr>
          <a:xfrm>
            <a:off x="4533900" y="4562475"/>
            <a:ext cx="3217470" cy="26986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6" name="Grafik 25">
            <a:extLst>
              <a:ext uri="{FF2B5EF4-FFF2-40B4-BE49-F238E27FC236}">
                <a16:creationId xmlns:a16="http://schemas.microsoft.com/office/drawing/2014/main" id="{6F4A5864-640C-42EB-8C8A-FEB093664FC6}"/>
              </a:ext>
            </a:extLst>
          </p:cNvPr>
          <p:cNvPicPr>
            <a:picLocks noChangeAspect="1"/>
          </p:cNvPicPr>
          <p:nvPr/>
        </p:nvPicPr>
        <p:blipFill>
          <a:blip r:embed="rId5"/>
          <a:stretch>
            <a:fillRect/>
          </a:stretch>
        </p:blipFill>
        <p:spPr>
          <a:xfrm>
            <a:off x="929068" y="1790865"/>
            <a:ext cx="2848373" cy="1143160"/>
          </a:xfrm>
          <a:prstGeom prst="rect">
            <a:avLst/>
          </a:prstGeom>
        </p:spPr>
      </p:pic>
    </p:spTree>
    <p:extLst>
      <p:ext uri="{BB962C8B-B14F-4D97-AF65-F5344CB8AC3E}">
        <p14:creationId xmlns:p14="http://schemas.microsoft.com/office/powerpoint/2010/main" val="3533816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53BA8487-E5B2-4F57-8122-ABDEED77C59A}"/>
              </a:ext>
            </a:extLst>
          </p:cNvPr>
          <p:cNvSpPr/>
          <p:nvPr/>
        </p:nvSpPr>
        <p:spPr>
          <a:xfrm>
            <a:off x="811252" y="1053584"/>
            <a:ext cx="1882695" cy="369332"/>
          </a:xfrm>
          <a:prstGeom prst="rect">
            <a:avLst/>
          </a:prstGeom>
        </p:spPr>
        <p:txBody>
          <a:bodyPr wrap="none">
            <a:spAutoFit/>
          </a:bodyPr>
          <a:lstStyle/>
          <a:p>
            <a:r>
              <a:rPr lang="nl-NL" b="1" dirty="0">
                <a:solidFill>
                  <a:srgbClr val="000000"/>
                </a:solidFill>
                <a:latin typeface="Calibri" panose="020F0502020204030204" pitchFamily="34" charset="0"/>
                <a:ea typeface="Times New Roman" panose="02020603050405020304" pitchFamily="18" charset="0"/>
              </a:rPr>
              <a:t>Besondere Reisen</a:t>
            </a:r>
            <a:endParaRPr lang="de-AT" dirty="0"/>
          </a:p>
        </p:txBody>
      </p:sp>
      <p:sp>
        <p:nvSpPr>
          <p:cNvPr id="3" name="Rechteck 2">
            <a:extLst>
              <a:ext uri="{FF2B5EF4-FFF2-40B4-BE49-F238E27FC236}">
                <a16:creationId xmlns:a16="http://schemas.microsoft.com/office/drawing/2014/main" id="{D11E4034-1799-48AA-86AC-88413FAC8F7E}"/>
              </a:ext>
            </a:extLst>
          </p:cNvPr>
          <p:cNvSpPr/>
          <p:nvPr/>
        </p:nvSpPr>
        <p:spPr>
          <a:xfrm>
            <a:off x="811252" y="1534210"/>
            <a:ext cx="10542548" cy="646331"/>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Werden mehr als ein (Haupt)reiseziel angesteuert, können im Bereich Reiseziel mehrere Zieladressen ausgewählt werden.</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4" name="Grafik 3">
            <a:extLst>
              <a:ext uri="{FF2B5EF4-FFF2-40B4-BE49-F238E27FC236}">
                <a16:creationId xmlns:a16="http://schemas.microsoft.com/office/drawing/2014/main" id="{1D0976CC-1C41-46EC-9C42-F225441B6F41}"/>
              </a:ext>
            </a:extLst>
          </p:cNvPr>
          <p:cNvPicPr/>
          <p:nvPr/>
        </p:nvPicPr>
        <p:blipFill>
          <a:blip r:embed="rId2"/>
          <a:stretch>
            <a:fillRect/>
          </a:stretch>
        </p:blipFill>
        <p:spPr>
          <a:xfrm>
            <a:off x="1607046" y="2291835"/>
            <a:ext cx="6931660" cy="2472690"/>
          </a:xfrm>
          <a:prstGeom prst="rect">
            <a:avLst/>
          </a:prstGeom>
          <a:ln>
            <a:solidFill>
              <a:schemeClr val="accent1"/>
            </a:solidFill>
          </a:ln>
        </p:spPr>
      </p:pic>
      <p:cxnSp>
        <p:nvCxnSpPr>
          <p:cNvPr id="5" name="Gerade Verbindung mit Pfeil 4">
            <a:extLst>
              <a:ext uri="{FF2B5EF4-FFF2-40B4-BE49-F238E27FC236}">
                <a16:creationId xmlns:a16="http://schemas.microsoft.com/office/drawing/2014/main" id="{D12C031B-1D8F-43B9-8900-8943ACB8ADA1}"/>
              </a:ext>
            </a:extLst>
          </p:cNvPr>
          <p:cNvCxnSpPr/>
          <p:nvPr/>
        </p:nvCxnSpPr>
        <p:spPr>
          <a:xfrm>
            <a:off x="1752599" y="3829050"/>
            <a:ext cx="714375" cy="78105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Rechteck 5">
            <a:extLst>
              <a:ext uri="{FF2B5EF4-FFF2-40B4-BE49-F238E27FC236}">
                <a16:creationId xmlns:a16="http://schemas.microsoft.com/office/drawing/2014/main" id="{42A40DE6-CE2E-4E8B-B408-4C48E3934FDF}"/>
              </a:ext>
            </a:extLst>
          </p:cNvPr>
          <p:cNvSpPr/>
          <p:nvPr/>
        </p:nvSpPr>
        <p:spPr>
          <a:xfrm>
            <a:off x="8924924" y="3676650"/>
            <a:ext cx="2428875" cy="1200329"/>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Für jedes Reiseziel muss das Land und die exakte Adresse ausgewählt werden.</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7" name="Grafik 6">
            <a:extLst>
              <a:ext uri="{FF2B5EF4-FFF2-40B4-BE49-F238E27FC236}">
                <a16:creationId xmlns:a16="http://schemas.microsoft.com/office/drawing/2014/main" id="{1C9A9E4B-297D-48AD-9C39-E5900B07D0A5}"/>
              </a:ext>
            </a:extLst>
          </p:cNvPr>
          <p:cNvPicPr/>
          <p:nvPr/>
        </p:nvPicPr>
        <p:blipFill>
          <a:blip r:embed="rId3"/>
          <a:stretch>
            <a:fillRect/>
          </a:stretch>
        </p:blipFill>
        <p:spPr>
          <a:xfrm>
            <a:off x="5721915" y="3969187"/>
            <a:ext cx="3009900" cy="1590675"/>
          </a:xfrm>
          <a:prstGeom prst="rect">
            <a:avLst/>
          </a:prstGeom>
          <a:ln>
            <a:solidFill>
              <a:schemeClr val="accent1"/>
            </a:solidFill>
          </a:ln>
        </p:spPr>
      </p:pic>
    </p:spTree>
    <p:extLst>
      <p:ext uri="{BB962C8B-B14F-4D97-AF65-F5344CB8AC3E}">
        <p14:creationId xmlns:p14="http://schemas.microsoft.com/office/powerpoint/2010/main" val="1193308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06DAAFDD-919C-4D6D-994A-05F52B819360}"/>
              </a:ext>
            </a:extLst>
          </p:cNvPr>
          <p:cNvSpPr/>
          <p:nvPr/>
        </p:nvSpPr>
        <p:spPr>
          <a:xfrm>
            <a:off x="847725" y="1101140"/>
            <a:ext cx="10477500" cy="646331"/>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Die Auswahl erfolgt über die Gemeinde und dem Ziel aus dem Routenplaner, ebenso ist ein steuerlicher Tatbestand nötig.</a:t>
            </a:r>
            <a:endParaRPr lang="de-AT" sz="1600" dirty="0">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3" name="Grafik 2">
            <a:extLst>
              <a:ext uri="{FF2B5EF4-FFF2-40B4-BE49-F238E27FC236}">
                <a16:creationId xmlns:a16="http://schemas.microsoft.com/office/drawing/2014/main" id="{6928EC24-F3EE-4BBF-ACCE-21F2F4B6BB9C}"/>
              </a:ext>
            </a:extLst>
          </p:cNvPr>
          <p:cNvPicPr/>
          <p:nvPr/>
        </p:nvPicPr>
        <p:blipFill>
          <a:blip r:embed="rId2"/>
          <a:stretch>
            <a:fillRect/>
          </a:stretch>
        </p:blipFill>
        <p:spPr>
          <a:xfrm>
            <a:off x="847726" y="2412602"/>
            <a:ext cx="10477500" cy="2884729"/>
          </a:xfrm>
          <a:prstGeom prst="rect">
            <a:avLst/>
          </a:prstGeom>
          <a:ln>
            <a:solidFill>
              <a:schemeClr val="accent1"/>
            </a:solidFill>
          </a:ln>
        </p:spPr>
      </p:pic>
      <p:sp>
        <p:nvSpPr>
          <p:cNvPr id="4" name="Rechteck 3">
            <a:extLst>
              <a:ext uri="{FF2B5EF4-FFF2-40B4-BE49-F238E27FC236}">
                <a16:creationId xmlns:a16="http://schemas.microsoft.com/office/drawing/2014/main" id="{A251E294-9DCE-4770-9BC8-BB7F47E4E1DA}"/>
              </a:ext>
            </a:extLst>
          </p:cNvPr>
          <p:cNvSpPr/>
          <p:nvPr/>
        </p:nvSpPr>
        <p:spPr>
          <a:xfrm>
            <a:off x="4543425" y="3057525"/>
            <a:ext cx="1771650" cy="5334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5" name="Rechteck 4">
            <a:extLst>
              <a:ext uri="{FF2B5EF4-FFF2-40B4-BE49-F238E27FC236}">
                <a16:creationId xmlns:a16="http://schemas.microsoft.com/office/drawing/2014/main" id="{CC4AAC5E-9A98-4810-92FB-AA21007745E4}"/>
              </a:ext>
            </a:extLst>
          </p:cNvPr>
          <p:cNvSpPr/>
          <p:nvPr/>
        </p:nvSpPr>
        <p:spPr>
          <a:xfrm>
            <a:off x="5667375" y="3133725"/>
            <a:ext cx="561975" cy="39052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6" name="Rechteck 5">
            <a:extLst>
              <a:ext uri="{FF2B5EF4-FFF2-40B4-BE49-F238E27FC236}">
                <a16:creationId xmlns:a16="http://schemas.microsoft.com/office/drawing/2014/main" id="{CBEA2EB2-3BA6-4351-A510-5B615128F625}"/>
              </a:ext>
            </a:extLst>
          </p:cNvPr>
          <p:cNvSpPr/>
          <p:nvPr/>
        </p:nvSpPr>
        <p:spPr>
          <a:xfrm>
            <a:off x="866775" y="1650487"/>
            <a:ext cx="7077075" cy="369332"/>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Im rechten Bereich sind weitere Informationen zum Reiseziel einzugeben.</a:t>
            </a:r>
            <a:endParaRPr lang="de-AT" sz="1600"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7" name="Rechteck 6">
            <a:extLst>
              <a:ext uri="{FF2B5EF4-FFF2-40B4-BE49-F238E27FC236}">
                <a16:creationId xmlns:a16="http://schemas.microsoft.com/office/drawing/2014/main" id="{4FD85C94-190A-4D35-BFF8-7B7FB468D02C}"/>
              </a:ext>
            </a:extLst>
          </p:cNvPr>
          <p:cNvSpPr/>
          <p:nvPr/>
        </p:nvSpPr>
        <p:spPr>
          <a:xfrm>
            <a:off x="866775" y="5373531"/>
            <a:ext cx="10372725" cy="646331"/>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Bei mehreren Reisezielen ist die Angabe der Uhrzeit bei den weiteren Informationen nötig. Im Falle von Unterrichtstätigkeit an mehreren Schulen müssen hier die Unterrichtszeiten (Beginn) erfasst werden.</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06937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19EB5BED-C0AB-4BA5-B34F-6705EFDC3289}"/>
              </a:ext>
            </a:extLst>
          </p:cNvPr>
          <p:cNvSpPr/>
          <p:nvPr/>
        </p:nvSpPr>
        <p:spPr>
          <a:xfrm>
            <a:off x="839827" y="1063109"/>
            <a:ext cx="1628010" cy="369332"/>
          </a:xfrm>
          <a:prstGeom prst="rect">
            <a:avLst/>
          </a:prstGeom>
        </p:spPr>
        <p:txBody>
          <a:bodyPr wrap="none">
            <a:spAutoFit/>
          </a:bodyPr>
          <a:lstStyle/>
          <a:p>
            <a:r>
              <a:rPr lang="nl-NL" b="1" dirty="0">
                <a:solidFill>
                  <a:srgbClr val="000000"/>
                </a:solidFill>
                <a:latin typeface="Calibri" panose="020F0502020204030204" pitchFamily="34" charset="0"/>
                <a:ea typeface="Times New Roman" panose="02020603050405020304" pitchFamily="18" charset="0"/>
              </a:rPr>
              <a:t>Auslandsreisen</a:t>
            </a:r>
            <a:endParaRPr lang="de-AT" dirty="0"/>
          </a:p>
        </p:txBody>
      </p:sp>
      <p:pic>
        <p:nvPicPr>
          <p:cNvPr id="3" name="Grafik 2">
            <a:extLst>
              <a:ext uri="{FF2B5EF4-FFF2-40B4-BE49-F238E27FC236}">
                <a16:creationId xmlns:a16="http://schemas.microsoft.com/office/drawing/2014/main" id="{2DFC2619-0006-4B8D-828C-FDCA9CB9DDA7}"/>
              </a:ext>
            </a:extLst>
          </p:cNvPr>
          <p:cNvPicPr/>
          <p:nvPr/>
        </p:nvPicPr>
        <p:blipFill>
          <a:blip r:embed="rId2">
            <a:extLst>
              <a:ext uri="{28A0092B-C50C-407E-A947-70E740481C1C}">
                <a14:useLocalDpi xmlns:a14="http://schemas.microsoft.com/office/drawing/2010/main" val="0"/>
              </a:ext>
            </a:extLst>
          </a:blip>
          <a:stretch>
            <a:fillRect/>
          </a:stretch>
        </p:blipFill>
        <p:spPr>
          <a:xfrm>
            <a:off x="3124200" y="1167884"/>
            <a:ext cx="2076450" cy="1200150"/>
          </a:xfrm>
          <a:prstGeom prst="rect">
            <a:avLst/>
          </a:prstGeom>
          <a:ln>
            <a:solidFill>
              <a:schemeClr val="accent1"/>
            </a:solidFill>
          </a:ln>
        </p:spPr>
      </p:pic>
      <p:cxnSp>
        <p:nvCxnSpPr>
          <p:cNvPr id="4" name="Gerade Verbindung mit Pfeil 3">
            <a:extLst>
              <a:ext uri="{FF2B5EF4-FFF2-40B4-BE49-F238E27FC236}">
                <a16:creationId xmlns:a16="http://schemas.microsoft.com/office/drawing/2014/main" id="{459991B0-A499-429D-B0F3-8B98C2CA19F4}"/>
              </a:ext>
            </a:extLst>
          </p:cNvPr>
          <p:cNvCxnSpPr>
            <a:cxnSpLocks/>
          </p:cNvCxnSpPr>
          <p:nvPr/>
        </p:nvCxnSpPr>
        <p:spPr>
          <a:xfrm>
            <a:off x="5249903" y="1787009"/>
            <a:ext cx="1243013" cy="32384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 name="Grafik 5">
            <a:extLst>
              <a:ext uri="{FF2B5EF4-FFF2-40B4-BE49-F238E27FC236}">
                <a16:creationId xmlns:a16="http://schemas.microsoft.com/office/drawing/2014/main" id="{5487B591-F49A-49ED-8FFE-522CD1BE0229}"/>
              </a:ext>
            </a:extLst>
          </p:cNvPr>
          <p:cNvPicPr/>
          <p:nvPr/>
        </p:nvPicPr>
        <p:blipFill>
          <a:blip r:embed="rId3">
            <a:extLst>
              <a:ext uri="{28A0092B-C50C-407E-A947-70E740481C1C}">
                <a14:useLocalDpi xmlns:a14="http://schemas.microsoft.com/office/drawing/2010/main" val="0"/>
              </a:ext>
            </a:extLst>
          </a:blip>
          <a:stretch>
            <a:fillRect/>
          </a:stretch>
        </p:blipFill>
        <p:spPr>
          <a:xfrm>
            <a:off x="6627773" y="1063109"/>
            <a:ext cx="3067050" cy="1304925"/>
          </a:xfrm>
          <a:prstGeom prst="rect">
            <a:avLst/>
          </a:prstGeom>
          <a:ln>
            <a:solidFill>
              <a:schemeClr val="accent1"/>
            </a:solidFill>
          </a:ln>
        </p:spPr>
      </p:pic>
      <p:pic>
        <p:nvPicPr>
          <p:cNvPr id="8" name="Grafik 7">
            <a:extLst>
              <a:ext uri="{FF2B5EF4-FFF2-40B4-BE49-F238E27FC236}">
                <a16:creationId xmlns:a16="http://schemas.microsoft.com/office/drawing/2014/main" id="{36594C48-D84B-414C-B074-0D59BD069595}"/>
              </a:ext>
            </a:extLst>
          </p:cNvPr>
          <p:cNvPicPr/>
          <p:nvPr/>
        </p:nvPicPr>
        <p:blipFill>
          <a:blip r:embed="rId4"/>
          <a:stretch>
            <a:fillRect/>
          </a:stretch>
        </p:blipFill>
        <p:spPr>
          <a:xfrm>
            <a:off x="839827" y="2765107"/>
            <a:ext cx="6931660" cy="1632585"/>
          </a:xfrm>
          <a:prstGeom prst="rect">
            <a:avLst/>
          </a:prstGeom>
          <a:ln>
            <a:solidFill>
              <a:schemeClr val="accent1"/>
            </a:solidFill>
          </a:ln>
        </p:spPr>
      </p:pic>
      <p:pic>
        <p:nvPicPr>
          <p:cNvPr id="9" name="Grafik 8">
            <a:extLst>
              <a:ext uri="{FF2B5EF4-FFF2-40B4-BE49-F238E27FC236}">
                <a16:creationId xmlns:a16="http://schemas.microsoft.com/office/drawing/2014/main" id="{EF20D2D7-A56A-430D-8D42-4307FF59FD28}"/>
              </a:ext>
            </a:extLst>
          </p:cNvPr>
          <p:cNvPicPr/>
          <p:nvPr/>
        </p:nvPicPr>
        <p:blipFill>
          <a:blip r:embed="rId5"/>
          <a:stretch>
            <a:fillRect/>
          </a:stretch>
        </p:blipFill>
        <p:spPr>
          <a:xfrm>
            <a:off x="4695468" y="4596228"/>
            <a:ext cx="6931660" cy="1469390"/>
          </a:xfrm>
          <a:prstGeom prst="rect">
            <a:avLst/>
          </a:prstGeom>
          <a:ln>
            <a:solidFill>
              <a:schemeClr val="accent1"/>
            </a:solidFill>
          </a:ln>
        </p:spPr>
      </p:pic>
      <p:cxnSp>
        <p:nvCxnSpPr>
          <p:cNvPr id="10" name="Gerade Verbindung mit Pfeil 9">
            <a:extLst>
              <a:ext uri="{FF2B5EF4-FFF2-40B4-BE49-F238E27FC236}">
                <a16:creationId xmlns:a16="http://schemas.microsoft.com/office/drawing/2014/main" id="{D83A5EF0-5EAB-42E2-86F7-A193D23B3DA3}"/>
              </a:ext>
            </a:extLst>
          </p:cNvPr>
          <p:cNvCxnSpPr/>
          <p:nvPr/>
        </p:nvCxnSpPr>
        <p:spPr>
          <a:xfrm flipV="1">
            <a:off x="1296644" y="4320003"/>
            <a:ext cx="714375" cy="27622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Rechteck 10">
            <a:extLst>
              <a:ext uri="{FF2B5EF4-FFF2-40B4-BE49-F238E27FC236}">
                <a16:creationId xmlns:a16="http://schemas.microsoft.com/office/drawing/2014/main" id="{9F0A301D-5316-4649-8AF9-F02A9D478C01}"/>
              </a:ext>
            </a:extLst>
          </p:cNvPr>
          <p:cNvSpPr/>
          <p:nvPr/>
        </p:nvSpPr>
        <p:spPr>
          <a:xfrm>
            <a:off x="742950" y="4728775"/>
            <a:ext cx="3667125" cy="923330"/>
          </a:xfrm>
          <a:prstGeom prst="rect">
            <a:avLst/>
          </a:prstGeom>
        </p:spPr>
        <p:txBody>
          <a:bodyPr wrap="square">
            <a:spAutoFit/>
          </a:bodyPr>
          <a:lstStyle/>
          <a:p>
            <a:r>
              <a:rPr lang="nl-NL" dirty="0">
                <a:solidFill>
                  <a:srgbClr val="000000"/>
                </a:solidFill>
                <a:latin typeface="Calibri" panose="020F0502020204030204" pitchFamily="34" charset="0"/>
                <a:ea typeface="Times New Roman" panose="02020603050405020304" pitchFamily="18" charset="0"/>
              </a:rPr>
              <a:t>Bei Reiseziel muss zuerst das Land eingegeben oder mittels Auswahlliste ausgewählt werden werden.</a:t>
            </a:r>
            <a:endParaRPr lang="de-AT" dirty="0"/>
          </a:p>
        </p:txBody>
      </p:sp>
      <p:cxnSp>
        <p:nvCxnSpPr>
          <p:cNvPr id="12" name="Gerade Verbindung mit Pfeil 11">
            <a:extLst>
              <a:ext uri="{FF2B5EF4-FFF2-40B4-BE49-F238E27FC236}">
                <a16:creationId xmlns:a16="http://schemas.microsoft.com/office/drawing/2014/main" id="{21B7D7D5-7F78-499F-A789-916CB5466CA0}"/>
              </a:ext>
            </a:extLst>
          </p:cNvPr>
          <p:cNvCxnSpPr>
            <a:cxnSpLocks/>
          </p:cNvCxnSpPr>
          <p:nvPr/>
        </p:nvCxnSpPr>
        <p:spPr>
          <a:xfrm>
            <a:off x="4133850" y="4962525"/>
            <a:ext cx="2493923" cy="27622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Gerade Verbindung mit Pfeil 14">
            <a:extLst>
              <a:ext uri="{FF2B5EF4-FFF2-40B4-BE49-F238E27FC236}">
                <a16:creationId xmlns:a16="http://schemas.microsoft.com/office/drawing/2014/main" id="{71D1E83A-0108-4592-A868-EE1CD677E565}"/>
              </a:ext>
            </a:extLst>
          </p:cNvPr>
          <p:cNvCxnSpPr>
            <a:cxnSpLocks/>
          </p:cNvCxnSpPr>
          <p:nvPr/>
        </p:nvCxnSpPr>
        <p:spPr>
          <a:xfrm>
            <a:off x="10534650" y="4458115"/>
            <a:ext cx="476250" cy="78063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Rechteck 16">
            <a:extLst>
              <a:ext uri="{FF2B5EF4-FFF2-40B4-BE49-F238E27FC236}">
                <a16:creationId xmlns:a16="http://schemas.microsoft.com/office/drawing/2014/main" id="{6D718EE1-8DBC-4D0F-A711-68612480D317}"/>
              </a:ext>
            </a:extLst>
          </p:cNvPr>
          <p:cNvSpPr/>
          <p:nvPr/>
        </p:nvSpPr>
        <p:spPr>
          <a:xfrm>
            <a:off x="741322" y="6151124"/>
            <a:ext cx="10950853" cy="646331"/>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Als steuerlicher Tatbestand kann nur Außendiensttätigkeit verwendet werden. Ein Ort muss nicht angegeben werden.</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8" name="Rechteck 17">
            <a:extLst>
              <a:ext uri="{FF2B5EF4-FFF2-40B4-BE49-F238E27FC236}">
                <a16:creationId xmlns:a16="http://schemas.microsoft.com/office/drawing/2014/main" id="{2FA80583-C938-4BF9-958F-8F47082A8514}"/>
              </a:ext>
            </a:extLst>
          </p:cNvPr>
          <p:cNvSpPr/>
          <p:nvPr/>
        </p:nvSpPr>
        <p:spPr>
          <a:xfrm>
            <a:off x="6627773" y="5758932"/>
            <a:ext cx="3352800" cy="23812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AT"/>
          </a:p>
        </p:txBody>
      </p:sp>
    </p:spTree>
    <p:extLst>
      <p:ext uri="{BB962C8B-B14F-4D97-AF65-F5344CB8AC3E}">
        <p14:creationId xmlns:p14="http://schemas.microsoft.com/office/powerpoint/2010/main" val="2953943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7" grpId="0"/>
      <p:bldP spid="1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Grafik 16">
            <a:extLst>
              <a:ext uri="{FF2B5EF4-FFF2-40B4-BE49-F238E27FC236}">
                <a16:creationId xmlns:a16="http://schemas.microsoft.com/office/drawing/2014/main" id="{EDC324B8-5BB9-438B-AE48-3B4F6D3C9779}"/>
              </a:ext>
            </a:extLst>
          </p:cNvPr>
          <p:cNvPicPr/>
          <p:nvPr/>
        </p:nvPicPr>
        <p:blipFill>
          <a:blip r:embed="rId2">
            <a:extLst>
              <a:ext uri="{28A0092B-C50C-407E-A947-70E740481C1C}">
                <a14:useLocalDpi xmlns:a14="http://schemas.microsoft.com/office/drawing/2010/main" val="0"/>
              </a:ext>
            </a:extLst>
          </a:blip>
          <a:stretch>
            <a:fillRect/>
          </a:stretch>
        </p:blipFill>
        <p:spPr>
          <a:xfrm>
            <a:off x="8136798" y="4706669"/>
            <a:ext cx="3532802" cy="964877"/>
          </a:xfrm>
          <a:prstGeom prst="rect">
            <a:avLst/>
          </a:prstGeom>
        </p:spPr>
      </p:pic>
      <p:sp>
        <p:nvSpPr>
          <p:cNvPr id="2" name="Rechteck 1">
            <a:extLst>
              <a:ext uri="{FF2B5EF4-FFF2-40B4-BE49-F238E27FC236}">
                <a16:creationId xmlns:a16="http://schemas.microsoft.com/office/drawing/2014/main" id="{7670EBB8-61A4-43A7-9924-23689DFD9704}"/>
              </a:ext>
            </a:extLst>
          </p:cNvPr>
          <p:cNvSpPr/>
          <p:nvPr/>
        </p:nvSpPr>
        <p:spPr>
          <a:xfrm>
            <a:off x="839813" y="1072634"/>
            <a:ext cx="2378023" cy="369332"/>
          </a:xfrm>
          <a:prstGeom prst="rect">
            <a:avLst/>
          </a:prstGeom>
        </p:spPr>
        <p:txBody>
          <a:bodyPr wrap="none">
            <a:spAutoFit/>
          </a:bodyPr>
          <a:lstStyle/>
          <a:p>
            <a:r>
              <a:rPr lang="nl-NL" b="1" dirty="0">
                <a:solidFill>
                  <a:srgbClr val="000000"/>
                </a:solidFill>
                <a:latin typeface="Calibri" panose="020F0502020204030204" pitchFamily="34" charset="0"/>
                <a:ea typeface="Times New Roman" panose="02020603050405020304" pitchFamily="18" charset="0"/>
              </a:rPr>
              <a:t>Weitere Informationen</a:t>
            </a:r>
            <a:endParaRPr lang="de-AT" dirty="0"/>
          </a:p>
        </p:txBody>
      </p:sp>
      <p:sp>
        <p:nvSpPr>
          <p:cNvPr id="3" name="Rechteck 2">
            <a:extLst>
              <a:ext uri="{FF2B5EF4-FFF2-40B4-BE49-F238E27FC236}">
                <a16:creationId xmlns:a16="http://schemas.microsoft.com/office/drawing/2014/main" id="{418EB5E0-43EE-4C88-8535-D791CE23F8DC}"/>
              </a:ext>
            </a:extLst>
          </p:cNvPr>
          <p:cNvSpPr/>
          <p:nvPr/>
        </p:nvSpPr>
        <p:spPr>
          <a:xfrm>
            <a:off x="839812" y="1562785"/>
            <a:ext cx="7675537" cy="369332"/>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Sichern Sie die Eingaben einer Reise in regelmäßigen Abständen (rechts unten).</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5" name="Rechteck 4">
            <a:extLst>
              <a:ext uri="{FF2B5EF4-FFF2-40B4-BE49-F238E27FC236}">
                <a16:creationId xmlns:a16="http://schemas.microsoft.com/office/drawing/2014/main" id="{31CC2295-5C46-4CF8-9E55-A623CB0C300B}"/>
              </a:ext>
            </a:extLst>
          </p:cNvPr>
          <p:cNvSpPr/>
          <p:nvPr/>
        </p:nvSpPr>
        <p:spPr>
          <a:xfrm>
            <a:off x="839812" y="2653010"/>
            <a:ext cx="8134350" cy="646331"/>
          </a:xfrm>
          <a:prstGeom prst="rect">
            <a:avLst/>
          </a:prstGeom>
        </p:spPr>
        <p:txBody>
          <a:bodyPr wrap="square">
            <a:spAutoFit/>
          </a:bodyPr>
          <a:lstStyle/>
          <a:p>
            <a:r>
              <a:rPr lang="nl-NL" dirty="0">
                <a:solidFill>
                  <a:srgbClr val="000000"/>
                </a:solidFill>
                <a:latin typeface="Calibri" panose="020F0502020204030204" pitchFamily="34" charset="0"/>
                <a:ea typeface="Times New Roman" panose="02020603050405020304" pitchFamily="18" charset="0"/>
              </a:rPr>
              <a:t>Sollten Pflichtangaben fehlen oder Angaben als ungültig bewertet werden, wird links unten eine Fehlermeldung angezeigt</a:t>
            </a:r>
            <a:endParaRPr lang="de-AT" dirty="0"/>
          </a:p>
        </p:txBody>
      </p:sp>
      <p:sp>
        <p:nvSpPr>
          <p:cNvPr id="7" name="Rechteck 6">
            <a:extLst>
              <a:ext uri="{FF2B5EF4-FFF2-40B4-BE49-F238E27FC236}">
                <a16:creationId xmlns:a16="http://schemas.microsoft.com/office/drawing/2014/main" id="{725D73B5-786C-4C08-A24C-05E3822DC5D9}"/>
              </a:ext>
            </a:extLst>
          </p:cNvPr>
          <p:cNvSpPr/>
          <p:nvPr/>
        </p:nvSpPr>
        <p:spPr>
          <a:xfrm>
            <a:off x="839812" y="3691235"/>
            <a:ext cx="3465488" cy="1477328"/>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Beim Klick auf dieses Icon werden die Fehler im Detail angezeigt, durch Klick auf die einzelne Meldung wird diese im Detail angezeigt.</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2" name="Rechteck 11">
            <a:extLst>
              <a:ext uri="{FF2B5EF4-FFF2-40B4-BE49-F238E27FC236}">
                <a16:creationId xmlns:a16="http://schemas.microsoft.com/office/drawing/2014/main" id="{71A045CD-731B-4707-A26B-B067AA2B3F38}"/>
              </a:ext>
            </a:extLst>
          </p:cNvPr>
          <p:cNvSpPr/>
          <p:nvPr/>
        </p:nvSpPr>
        <p:spPr>
          <a:xfrm>
            <a:off x="7958199" y="4240889"/>
            <a:ext cx="3711401" cy="369332"/>
          </a:xfrm>
          <a:prstGeom prst="rect">
            <a:avLst/>
          </a:prstGeom>
        </p:spPr>
        <p:txBody>
          <a:bodyPr wrap="none">
            <a:spAutoFit/>
          </a:bodyPr>
          <a:lstStyle/>
          <a:p>
            <a:r>
              <a:rPr lang="nl-NL" dirty="0">
                <a:solidFill>
                  <a:srgbClr val="000000"/>
                </a:solidFill>
                <a:latin typeface="Calibri" panose="020F0502020204030204" pitchFamily="34" charset="0"/>
                <a:ea typeface="Times New Roman" panose="02020603050405020304" pitchFamily="18" charset="0"/>
              </a:rPr>
              <a:t>Zurück gelangt man mittels Pfeil-Icon.</a:t>
            </a:r>
            <a:endParaRPr lang="de-AT" dirty="0"/>
          </a:p>
        </p:txBody>
      </p:sp>
      <p:sp>
        <p:nvSpPr>
          <p:cNvPr id="13" name="Rechteck 12">
            <a:extLst>
              <a:ext uri="{FF2B5EF4-FFF2-40B4-BE49-F238E27FC236}">
                <a16:creationId xmlns:a16="http://schemas.microsoft.com/office/drawing/2014/main" id="{36AF1DD4-4AFB-465C-BF14-46B6C26037E8}"/>
              </a:ext>
            </a:extLst>
          </p:cNvPr>
          <p:cNvSpPr/>
          <p:nvPr/>
        </p:nvSpPr>
        <p:spPr>
          <a:xfrm>
            <a:off x="8236884" y="4764429"/>
            <a:ext cx="361950" cy="32385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AT"/>
          </a:p>
        </p:txBody>
      </p:sp>
      <p:pic>
        <p:nvPicPr>
          <p:cNvPr id="14" name="Grafik 13">
            <a:extLst>
              <a:ext uri="{FF2B5EF4-FFF2-40B4-BE49-F238E27FC236}">
                <a16:creationId xmlns:a16="http://schemas.microsoft.com/office/drawing/2014/main" id="{162F666A-9FDF-4CCB-8E16-1EA67E26D8DC}"/>
              </a:ext>
            </a:extLst>
          </p:cNvPr>
          <p:cNvPicPr/>
          <p:nvPr/>
        </p:nvPicPr>
        <p:blipFill>
          <a:blip r:embed="rId3">
            <a:extLst>
              <a:ext uri="{28A0092B-C50C-407E-A947-70E740481C1C}">
                <a14:useLocalDpi xmlns:a14="http://schemas.microsoft.com/office/drawing/2010/main" val="0"/>
              </a:ext>
            </a:extLst>
          </a:blip>
          <a:stretch>
            <a:fillRect/>
          </a:stretch>
        </p:blipFill>
        <p:spPr>
          <a:xfrm>
            <a:off x="9403566" y="2671487"/>
            <a:ext cx="1267058" cy="757513"/>
          </a:xfrm>
          <a:prstGeom prst="rect">
            <a:avLst/>
          </a:prstGeom>
          <a:ln>
            <a:solidFill>
              <a:srgbClr val="0070C0"/>
            </a:solidFill>
          </a:ln>
        </p:spPr>
      </p:pic>
      <p:pic>
        <p:nvPicPr>
          <p:cNvPr id="15" name="Grafik 14">
            <a:extLst>
              <a:ext uri="{FF2B5EF4-FFF2-40B4-BE49-F238E27FC236}">
                <a16:creationId xmlns:a16="http://schemas.microsoft.com/office/drawing/2014/main" id="{8A683AAF-823A-41CF-AEDD-0817656A01B4}"/>
              </a:ext>
            </a:extLst>
          </p:cNvPr>
          <p:cNvPicPr/>
          <p:nvPr/>
        </p:nvPicPr>
        <p:blipFill>
          <a:blip r:embed="rId4"/>
          <a:stretch>
            <a:fillRect/>
          </a:stretch>
        </p:blipFill>
        <p:spPr>
          <a:xfrm>
            <a:off x="8515349" y="1562838"/>
            <a:ext cx="3296920" cy="600075"/>
          </a:xfrm>
          <a:prstGeom prst="rect">
            <a:avLst/>
          </a:prstGeom>
          <a:ln>
            <a:solidFill>
              <a:srgbClr val="0070C0"/>
            </a:solidFill>
          </a:ln>
        </p:spPr>
      </p:pic>
      <p:pic>
        <p:nvPicPr>
          <p:cNvPr id="16" name="Grafik 15">
            <a:extLst>
              <a:ext uri="{FF2B5EF4-FFF2-40B4-BE49-F238E27FC236}">
                <a16:creationId xmlns:a16="http://schemas.microsoft.com/office/drawing/2014/main" id="{1767AFE6-B59D-4A1D-81F7-B018FFAFA208}"/>
              </a:ext>
            </a:extLst>
          </p:cNvPr>
          <p:cNvPicPr/>
          <p:nvPr/>
        </p:nvPicPr>
        <p:blipFill>
          <a:blip r:embed="rId5">
            <a:extLst>
              <a:ext uri="{28A0092B-C50C-407E-A947-70E740481C1C}">
                <a14:useLocalDpi xmlns:a14="http://schemas.microsoft.com/office/drawing/2010/main" val="0"/>
              </a:ext>
            </a:extLst>
          </a:blip>
          <a:stretch>
            <a:fillRect/>
          </a:stretch>
        </p:blipFill>
        <p:spPr>
          <a:xfrm>
            <a:off x="4257527" y="3584119"/>
            <a:ext cx="3532802" cy="2852539"/>
          </a:xfrm>
          <a:prstGeom prst="rect">
            <a:avLst/>
          </a:prstGeom>
        </p:spPr>
      </p:pic>
      <p:cxnSp>
        <p:nvCxnSpPr>
          <p:cNvPr id="10" name="Gerade Verbindung mit Pfeil 9">
            <a:extLst>
              <a:ext uri="{FF2B5EF4-FFF2-40B4-BE49-F238E27FC236}">
                <a16:creationId xmlns:a16="http://schemas.microsoft.com/office/drawing/2014/main" id="{BCA7BA03-6D7E-43FA-A993-64C4BC61987D}"/>
              </a:ext>
            </a:extLst>
          </p:cNvPr>
          <p:cNvCxnSpPr>
            <a:cxnSpLocks/>
          </p:cNvCxnSpPr>
          <p:nvPr/>
        </p:nvCxnSpPr>
        <p:spPr>
          <a:xfrm>
            <a:off x="7046259" y="4240889"/>
            <a:ext cx="1229354" cy="105432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1075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2" grpId="0"/>
      <p:bldP spid="1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18421F1-C361-4210-BC84-8E0EFFFA4850}"/>
              </a:ext>
            </a:extLst>
          </p:cNvPr>
          <p:cNvSpPr/>
          <p:nvPr/>
        </p:nvSpPr>
        <p:spPr>
          <a:xfrm>
            <a:off x="847725" y="1057960"/>
            <a:ext cx="9182100" cy="646331"/>
          </a:xfrm>
          <a:prstGeom prst="rect">
            <a:avLst/>
          </a:prstGeom>
        </p:spPr>
        <p:txBody>
          <a:bodyPr wrap="square">
            <a:spAutoFit/>
          </a:bodyPr>
          <a:lstStyle/>
          <a:p>
            <a:r>
              <a:rPr lang="nl-NL" dirty="0">
                <a:solidFill>
                  <a:srgbClr val="000000"/>
                </a:solidFill>
                <a:latin typeface="Calibri" panose="020F0502020204030204" pitchFamily="34" charset="0"/>
                <a:ea typeface="Times New Roman" panose="02020603050405020304" pitchFamily="18" charset="0"/>
              </a:rPr>
              <a:t>Bei fehlerhaften Eingabe können Bereiche des Formulars auch zusätzlich zur Fehlermeldung rot umrandet sein.</a:t>
            </a:r>
            <a:endParaRPr lang="de-AT" dirty="0"/>
          </a:p>
        </p:txBody>
      </p:sp>
      <p:pic>
        <p:nvPicPr>
          <p:cNvPr id="3" name="Grafik 2">
            <a:extLst>
              <a:ext uri="{FF2B5EF4-FFF2-40B4-BE49-F238E27FC236}">
                <a16:creationId xmlns:a16="http://schemas.microsoft.com/office/drawing/2014/main" id="{E3F53937-7761-4D35-BA5B-CA679D8F1439}"/>
              </a:ext>
            </a:extLst>
          </p:cNvPr>
          <p:cNvPicPr/>
          <p:nvPr/>
        </p:nvPicPr>
        <p:blipFill>
          <a:blip r:embed="rId2"/>
          <a:stretch>
            <a:fillRect/>
          </a:stretch>
        </p:blipFill>
        <p:spPr>
          <a:xfrm>
            <a:off x="1352550" y="1842452"/>
            <a:ext cx="6945612" cy="1700848"/>
          </a:xfrm>
          <a:prstGeom prst="rect">
            <a:avLst/>
          </a:prstGeom>
          <a:ln>
            <a:solidFill>
              <a:schemeClr val="accent1"/>
            </a:solidFill>
          </a:ln>
        </p:spPr>
      </p:pic>
      <p:pic>
        <p:nvPicPr>
          <p:cNvPr id="4" name="Grafik 3">
            <a:extLst>
              <a:ext uri="{FF2B5EF4-FFF2-40B4-BE49-F238E27FC236}">
                <a16:creationId xmlns:a16="http://schemas.microsoft.com/office/drawing/2014/main" id="{7F434DC0-DE16-48FE-B680-AA56E839D5C6}"/>
              </a:ext>
            </a:extLst>
          </p:cNvPr>
          <p:cNvPicPr/>
          <p:nvPr/>
        </p:nvPicPr>
        <p:blipFill>
          <a:blip r:embed="rId3"/>
          <a:stretch>
            <a:fillRect/>
          </a:stretch>
        </p:blipFill>
        <p:spPr>
          <a:xfrm>
            <a:off x="1352550" y="3681461"/>
            <a:ext cx="4041660" cy="957214"/>
          </a:xfrm>
          <a:prstGeom prst="rect">
            <a:avLst/>
          </a:prstGeom>
          <a:ln>
            <a:solidFill>
              <a:schemeClr val="accent1"/>
            </a:solidFill>
          </a:ln>
        </p:spPr>
      </p:pic>
    </p:spTree>
    <p:extLst>
      <p:ext uri="{BB962C8B-B14F-4D97-AF65-F5344CB8AC3E}">
        <p14:creationId xmlns:p14="http://schemas.microsoft.com/office/powerpoint/2010/main" val="17266958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73FD9F63-59BC-4A2B-9AAA-F89E00FCE9AC}"/>
              </a:ext>
            </a:extLst>
          </p:cNvPr>
          <p:cNvSpPr/>
          <p:nvPr/>
        </p:nvSpPr>
        <p:spPr>
          <a:xfrm>
            <a:off x="847724" y="1148060"/>
            <a:ext cx="10506075" cy="646331"/>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In der Reisen-Übersicht können Reisen dupliziert werden. Dazu finden Sie recht unten eine Button “Duplizieren”. Die Reise in der Übersichtsliste links auswählen und den Button verwenden.</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3" name="Grafik 2">
            <a:extLst>
              <a:ext uri="{FF2B5EF4-FFF2-40B4-BE49-F238E27FC236}">
                <a16:creationId xmlns:a16="http://schemas.microsoft.com/office/drawing/2014/main" id="{18FB7A96-F0AE-4005-AEEC-E63EF39ABD00}"/>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8212" y="1881187"/>
            <a:ext cx="8453438" cy="4476718"/>
          </a:xfrm>
          <a:prstGeom prst="rect">
            <a:avLst/>
          </a:prstGeom>
          <a:noFill/>
          <a:ln>
            <a:solidFill>
              <a:schemeClr val="accent1"/>
            </a:solidFill>
          </a:ln>
        </p:spPr>
      </p:pic>
      <p:sp>
        <p:nvSpPr>
          <p:cNvPr id="4" name="Rechteck 3">
            <a:extLst>
              <a:ext uri="{FF2B5EF4-FFF2-40B4-BE49-F238E27FC236}">
                <a16:creationId xmlns:a16="http://schemas.microsoft.com/office/drawing/2014/main" id="{734349EE-4311-4503-8600-4D22C6EB883B}"/>
              </a:ext>
            </a:extLst>
          </p:cNvPr>
          <p:cNvSpPr/>
          <p:nvPr/>
        </p:nvSpPr>
        <p:spPr>
          <a:xfrm>
            <a:off x="8086725" y="6057899"/>
            <a:ext cx="590550" cy="37147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5" name="Gerade Verbindung mit Pfeil 4">
            <a:extLst>
              <a:ext uri="{FF2B5EF4-FFF2-40B4-BE49-F238E27FC236}">
                <a16:creationId xmlns:a16="http://schemas.microsoft.com/office/drawing/2014/main" id="{F4D9706D-F432-4E64-82EE-48C379FB4B4F}"/>
              </a:ext>
            </a:extLst>
          </p:cNvPr>
          <p:cNvCxnSpPr>
            <a:cxnSpLocks/>
          </p:cNvCxnSpPr>
          <p:nvPr/>
        </p:nvCxnSpPr>
        <p:spPr>
          <a:xfrm flipH="1">
            <a:off x="8677276" y="5229225"/>
            <a:ext cx="714374" cy="82867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7" name="Grafik 6">
            <a:extLst>
              <a:ext uri="{FF2B5EF4-FFF2-40B4-BE49-F238E27FC236}">
                <a16:creationId xmlns:a16="http://schemas.microsoft.com/office/drawing/2014/main" id="{21D8D399-88ED-4797-8311-B7BB0CF29EB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805487" y="3769502"/>
            <a:ext cx="3114675" cy="1743075"/>
          </a:xfrm>
          <a:prstGeom prst="rect">
            <a:avLst/>
          </a:prstGeom>
          <a:noFill/>
          <a:ln>
            <a:noFill/>
          </a:ln>
        </p:spPr>
      </p:pic>
      <p:sp>
        <p:nvSpPr>
          <p:cNvPr id="8" name="Rechteck 7">
            <a:extLst>
              <a:ext uri="{FF2B5EF4-FFF2-40B4-BE49-F238E27FC236}">
                <a16:creationId xmlns:a16="http://schemas.microsoft.com/office/drawing/2014/main" id="{19AE42A4-985C-46A1-99FB-151A51CAA7AD}"/>
              </a:ext>
            </a:extLst>
          </p:cNvPr>
          <p:cNvSpPr/>
          <p:nvPr/>
        </p:nvSpPr>
        <p:spPr>
          <a:xfrm>
            <a:off x="9634537" y="2224087"/>
            <a:ext cx="1924051" cy="3621504"/>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Für das Duplikat muss nur das neue Datum und </a:t>
            </a:r>
            <a:r>
              <a:rPr lang="nl-NL">
                <a:solidFill>
                  <a:srgbClr val="000000"/>
                </a:solidFill>
                <a:latin typeface="Calibri" panose="020F0502020204030204" pitchFamily="34" charset="0"/>
                <a:ea typeface="Times New Roman" panose="02020603050405020304" pitchFamily="18" charset="0"/>
                <a:cs typeface="Times New Roman" panose="02020603050405020304" pitchFamily="18" charset="0"/>
              </a:rPr>
              <a:t>ein Grund </a:t>
            </a: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für die neue Reise.</a:t>
            </a:r>
            <a:endParaRPr lang="de-AT" sz="16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de-AT" sz="16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Bitte beachten Sie beim Duplizieren, dass eventuell weitere Angaben aktualisiert werden müssen.</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6" name="Rechteck 5">
            <a:extLst>
              <a:ext uri="{FF2B5EF4-FFF2-40B4-BE49-F238E27FC236}">
                <a16:creationId xmlns:a16="http://schemas.microsoft.com/office/drawing/2014/main" id="{02D46466-AC9E-4378-805F-38D7130E64E4}"/>
              </a:ext>
            </a:extLst>
          </p:cNvPr>
          <p:cNvSpPr/>
          <p:nvPr/>
        </p:nvSpPr>
        <p:spPr>
          <a:xfrm>
            <a:off x="938212" y="4509611"/>
            <a:ext cx="4867275" cy="1477328"/>
          </a:xfrm>
          <a:prstGeom prst="rect">
            <a:avLst/>
          </a:prstGeom>
          <a:solidFill>
            <a:schemeClr val="bg1"/>
          </a:solidFill>
          <a:ln w="38100">
            <a:solidFill>
              <a:srgbClr val="FF0000"/>
            </a:solidFill>
          </a:ln>
        </p:spPr>
        <p:txBody>
          <a:bodyPr wrap="square">
            <a:spAutoFit/>
          </a:bodyPr>
          <a:lstStyle/>
          <a:p>
            <a:pPr>
              <a:spcAft>
                <a:spcPts val="840"/>
              </a:spcAft>
            </a:pPr>
            <a:r>
              <a:rPr lang="nl-NL"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Man darf nur Reisen duplizieren, die man selbst eingegeben hat. Es dürfen keine Reisen dupliziert werden, die von Sachbearbeiter der BD eingegeben wurden, da sonst eine andere steuerliche Behandlung passieren könnte!</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6381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65F32D4D-5C67-4193-B2D2-164972800139}"/>
              </a:ext>
            </a:extLst>
          </p:cNvPr>
          <p:cNvSpPr/>
          <p:nvPr/>
        </p:nvSpPr>
        <p:spPr>
          <a:xfrm>
            <a:off x="841507" y="1052751"/>
            <a:ext cx="3850734" cy="369332"/>
          </a:xfrm>
          <a:prstGeom prst="rect">
            <a:avLst/>
          </a:prstGeom>
        </p:spPr>
        <p:txBody>
          <a:bodyPr wrap="none">
            <a:spAutoFit/>
          </a:bodyPr>
          <a:lstStyle/>
          <a:p>
            <a:pPr>
              <a:spcBef>
                <a:spcPts val="1200"/>
              </a:spcBef>
              <a:spcAft>
                <a:spcPts val="0"/>
              </a:spcAft>
            </a:pPr>
            <a:r>
              <a:rPr lang="nl-NL" b="1" kern="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Anlegen einer Reisekostenabrechnung</a:t>
            </a:r>
            <a:endParaRPr lang="de-AT" b="1" kern="0"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5" name="Rechteck 4">
            <a:extLst>
              <a:ext uri="{FF2B5EF4-FFF2-40B4-BE49-F238E27FC236}">
                <a16:creationId xmlns:a16="http://schemas.microsoft.com/office/drawing/2014/main" id="{E4484D64-0F2E-49DE-AE54-FCAC136D2A1F}"/>
              </a:ext>
            </a:extLst>
          </p:cNvPr>
          <p:cNvSpPr/>
          <p:nvPr/>
        </p:nvSpPr>
        <p:spPr>
          <a:xfrm>
            <a:off x="3997909" y="1599636"/>
            <a:ext cx="7161321" cy="1200329"/>
          </a:xfrm>
          <a:prstGeom prst="rect">
            <a:avLst/>
          </a:prstGeom>
        </p:spPr>
        <p:txBody>
          <a:bodyPr wrap="square">
            <a:spAutoFit/>
          </a:bodyPr>
          <a:lstStyle/>
          <a:p>
            <a:pPr>
              <a:spcAft>
                <a:spcPts val="840"/>
              </a:spcAft>
            </a:pPr>
            <a:r>
              <a:rPr lang="nl-NL" sz="2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Um eine neue Reisekostenabrechnung anzulegen klicken Sie im Übersichtsbereich unten rechts auf das Plus-Symbol und wählen den Menüeintrag “Neu” aus.</a:t>
            </a:r>
            <a:endParaRPr lang="de-AT" sz="20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8" name="Rectangle 2">
            <a:extLst>
              <a:ext uri="{FF2B5EF4-FFF2-40B4-BE49-F238E27FC236}">
                <a16:creationId xmlns:a16="http://schemas.microsoft.com/office/drawing/2014/main" id="{45DFB1C9-EFFE-4652-A693-D59421CDB6B6}"/>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AT"/>
          </a:p>
        </p:txBody>
      </p:sp>
      <p:grpSp>
        <p:nvGrpSpPr>
          <p:cNvPr id="12" name="Gruppieren 11">
            <a:extLst>
              <a:ext uri="{FF2B5EF4-FFF2-40B4-BE49-F238E27FC236}">
                <a16:creationId xmlns:a16="http://schemas.microsoft.com/office/drawing/2014/main" id="{284C9411-E5CA-4CC7-9C96-77EE5C301400}"/>
              </a:ext>
            </a:extLst>
          </p:cNvPr>
          <p:cNvGrpSpPr/>
          <p:nvPr/>
        </p:nvGrpSpPr>
        <p:grpSpPr>
          <a:xfrm>
            <a:off x="4501994" y="3195320"/>
            <a:ext cx="7634286" cy="2418151"/>
            <a:chOff x="4501994" y="3195320"/>
            <a:chExt cx="7634286" cy="2418151"/>
          </a:xfrm>
        </p:grpSpPr>
        <p:pic>
          <p:nvPicPr>
            <p:cNvPr id="6" name="Grafik 5">
              <a:extLst>
                <a:ext uri="{FF2B5EF4-FFF2-40B4-BE49-F238E27FC236}">
                  <a16:creationId xmlns:a16="http://schemas.microsoft.com/office/drawing/2014/main" id="{4959EABA-9AC7-4A84-90EA-189054191336}"/>
                </a:ext>
              </a:extLst>
            </p:cNvPr>
            <p:cNvPicPr/>
            <p:nvPr/>
          </p:nvPicPr>
          <p:blipFill>
            <a:blip r:embed="rId2"/>
            <a:stretch>
              <a:fillRect/>
            </a:stretch>
          </p:blipFill>
          <p:spPr>
            <a:xfrm>
              <a:off x="4501994" y="3356046"/>
              <a:ext cx="3076575" cy="2257425"/>
            </a:xfrm>
            <a:prstGeom prst="rect">
              <a:avLst/>
            </a:prstGeom>
            <a:ln>
              <a:solidFill>
                <a:schemeClr val="accent1"/>
              </a:solidFill>
            </a:ln>
          </p:spPr>
        </p:pic>
        <p:cxnSp>
          <p:nvCxnSpPr>
            <p:cNvPr id="9" name="Gerade Verbindung mit Pfeil 8">
              <a:extLst>
                <a:ext uri="{FF2B5EF4-FFF2-40B4-BE49-F238E27FC236}">
                  <a16:creationId xmlns:a16="http://schemas.microsoft.com/office/drawing/2014/main" id="{B9C60F72-BE7B-4F3D-841C-BE4F4C05F94C}"/>
                </a:ext>
              </a:extLst>
            </p:cNvPr>
            <p:cNvCxnSpPr/>
            <p:nvPr/>
          </p:nvCxnSpPr>
          <p:spPr>
            <a:xfrm flipH="1">
              <a:off x="5638165" y="3195320"/>
              <a:ext cx="914400" cy="98107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Rechteck 10">
              <a:extLst>
                <a:ext uri="{FF2B5EF4-FFF2-40B4-BE49-F238E27FC236}">
                  <a16:creationId xmlns:a16="http://schemas.microsoft.com/office/drawing/2014/main" id="{7A10C6FE-55A0-4BA0-B56D-E98FEDE1F4AB}"/>
                </a:ext>
              </a:extLst>
            </p:cNvPr>
            <p:cNvSpPr/>
            <p:nvPr/>
          </p:nvSpPr>
          <p:spPr>
            <a:xfrm>
              <a:off x="7688735" y="3296069"/>
              <a:ext cx="4447545" cy="1015663"/>
            </a:xfrm>
            <a:prstGeom prst="rect">
              <a:avLst/>
            </a:prstGeom>
          </p:spPr>
          <p:txBody>
            <a:bodyPr wrap="square">
              <a:spAutoFit/>
            </a:bodyPr>
            <a:lstStyle/>
            <a:p>
              <a:r>
                <a:rPr lang="nl-NL" sz="2000" dirty="0">
                  <a:solidFill>
                    <a:srgbClr val="000000"/>
                  </a:solidFill>
                  <a:latin typeface="Calibri" panose="020F0502020204030204" pitchFamily="34" charset="0"/>
                  <a:ea typeface="Times New Roman" panose="02020603050405020304" pitchFamily="18" charset="0"/>
                </a:rPr>
                <a:t>Im aufscheinenden Menü wählen Sie z.B. “Inlandsreise” (Auslandsreisen werden später behandelt)</a:t>
              </a:r>
              <a:endParaRPr lang="de-AT" sz="2000" dirty="0"/>
            </a:p>
          </p:txBody>
        </p:sp>
      </p:grpSp>
      <p:pic>
        <p:nvPicPr>
          <p:cNvPr id="13" name="Grafik 12">
            <a:extLst>
              <a:ext uri="{FF2B5EF4-FFF2-40B4-BE49-F238E27FC236}">
                <a16:creationId xmlns:a16="http://schemas.microsoft.com/office/drawing/2014/main" id="{51F70CCC-1E6F-42D4-94B8-9F48E0AA0010}"/>
              </a:ext>
            </a:extLst>
          </p:cNvPr>
          <p:cNvPicPr/>
          <p:nvPr/>
        </p:nvPicPr>
        <p:blipFill>
          <a:blip r:embed="rId3">
            <a:extLst>
              <a:ext uri="{28A0092B-C50C-407E-A947-70E740481C1C}">
                <a14:useLocalDpi xmlns:a14="http://schemas.microsoft.com/office/drawing/2010/main" val="0"/>
              </a:ext>
            </a:extLst>
          </a:blip>
          <a:stretch>
            <a:fillRect/>
          </a:stretch>
        </p:blipFill>
        <p:spPr>
          <a:xfrm>
            <a:off x="866251" y="1500298"/>
            <a:ext cx="3076575" cy="4371118"/>
          </a:xfrm>
          <a:prstGeom prst="rect">
            <a:avLst/>
          </a:prstGeom>
          <a:ln>
            <a:solidFill>
              <a:schemeClr val="accent1"/>
            </a:solidFill>
          </a:ln>
        </p:spPr>
      </p:pic>
    </p:spTree>
    <p:extLst>
      <p:ext uri="{BB962C8B-B14F-4D97-AF65-F5344CB8AC3E}">
        <p14:creationId xmlns:p14="http://schemas.microsoft.com/office/powerpoint/2010/main" val="4131423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5477B52F-756F-4D5A-8154-BEE91D52176B}"/>
              </a:ext>
            </a:extLst>
          </p:cNvPr>
          <p:cNvSpPr/>
          <p:nvPr/>
        </p:nvSpPr>
        <p:spPr>
          <a:xfrm>
            <a:off x="828921" y="1072634"/>
            <a:ext cx="1887376" cy="369332"/>
          </a:xfrm>
          <a:prstGeom prst="rect">
            <a:avLst/>
          </a:prstGeom>
        </p:spPr>
        <p:txBody>
          <a:bodyPr wrap="none">
            <a:spAutoFit/>
          </a:bodyPr>
          <a:lstStyle/>
          <a:p>
            <a:pPr>
              <a:spcAft>
                <a:spcPts val="840"/>
              </a:spcAft>
            </a:pPr>
            <a:r>
              <a:rPr lang="nl-NL"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Währungsrechner</a:t>
            </a:r>
            <a:endParaRPr lang="de-AT"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6" name="Rechteck 5">
            <a:extLst>
              <a:ext uri="{FF2B5EF4-FFF2-40B4-BE49-F238E27FC236}">
                <a16:creationId xmlns:a16="http://schemas.microsoft.com/office/drawing/2014/main" id="{0F55BD76-994D-4C72-B321-869399E86D79}"/>
              </a:ext>
            </a:extLst>
          </p:cNvPr>
          <p:cNvSpPr/>
          <p:nvPr/>
        </p:nvSpPr>
        <p:spPr>
          <a:xfrm>
            <a:off x="828920" y="1548110"/>
            <a:ext cx="10543929" cy="652165"/>
          </a:xfrm>
          <a:prstGeom prst="rect">
            <a:avLst/>
          </a:prstGeom>
        </p:spPr>
        <p:txBody>
          <a:bodyPr wrap="square">
            <a:spAutoFit/>
          </a:bodyPr>
          <a:lstStyle/>
          <a:p>
            <a:r>
              <a:rPr lang="nl-NL" dirty="0">
                <a:solidFill>
                  <a:srgbClr val="000000"/>
                </a:solidFill>
                <a:latin typeface="Calibri" panose="020F0502020204030204" pitchFamily="34" charset="0"/>
                <a:ea typeface="Times New Roman" panose="02020603050405020304" pitchFamily="18" charset="0"/>
              </a:rPr>
              <a:t>In den Spesendetails findet man beim Feld Betrag ein Währungfeld, in dem die im Spesenbeleg verwendete Währung eingestellt werden kann (z.B. bei Auslandsreisen).</a:t>
            </a:r>
            <a:endParaRPr lang="de-AT" dirty="0"/>
          </a:p>
        </p:txBody>
      </p:sp>
      <p:pic>
        <p:nvPicPr>
          <p:cNvPr id="7" name="Grafik 6">
            <a:extLst>
              <a:ext uri="{FF2B5EF4-FFF2-40B4-BE49-F238E27FC236}">
                <a16:creationId xmlns:a16="http://schemas.microsoft.com/office/drawing/2014/main" id="{02DFC2F4-B57B-4654-B73D-80D9BA264932}"/>
              </a:ext>
            </a:extLst>
          </p:cNvPr>
          <p:cNvPicPr/>
          <p:nvPr/>
        </p:nvPicPr>
        <p:blipFill>
          <a:blip r:embed="rId2"/>
          <a:stretch>
            <a:fillRect/>
          </a:stretch>
        </p:blipFill>
        <p:spPr>
          <a:xfrm>
            <a:off x="828920" y="2306419"/>
            <a:ext cx="6932930" cy="1076325"/>
          </a:xfrm>
          <a:prstGeom prst="rect">
            <a:avLst/>
          </a:prstGeom>
          <a:ln>
            <a:solidFill>
              <a:schemeClr val="accent1"/>
            </a:solidFill>
          </a:ln>
        </p:spPr>
      </p:pic>
      <p:cxnSp>
        <p:nvCxnSpPr>
          <p:cNvPr id="8" name="Gerade Verbindung mit Pfeil 7">
            <a:extLst>
              <a:ext uri="{FF2B5EF4-FFF2-40B4-BE49-F238E27FC236}">
                <a16:creationId xmlns:a16="http://schemas.microsoft.com/office/drawing/2014/main" id="{12C5CDE9-9390-4082-BA56-F9A12EF737CC}"/>
              </a:ext>
            </a:extLst>
          </p:cNvPr>
          <p:cNvCxnSpPr/>
          <p:nvPr/>
        </p:nvCxnSpPr>
        <p:spPr>
          <a:xfrm>
            <a:off x="5653087" y="2200275"/>
            <a:ext cx="638175" cy="62865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Rechteck 8">
            <a:extLst>
              <a:ext uri="{FF2B5EF4-FFF2-40B4-BE49-F238E27FC236}">
                <a16:creationId xmlns:a16="http://schemas.microsoft.com/office/drawing/2014/main" id="{46F0CDC7-7C49-4FB2-BAF1-799404C1B732}"/>
              </a:ext>
            </a:extLst>
          </p:cNvPr>
          <p:cNvSpPr/>
          <p:nvPr/>
        </p:nvSpPr>
        <p:spPr>
          <a:xfrm>
            <a:off x="7172325" y="2844581"/>
            <a:ext cx="400050" cy="31432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AT"/>
          </a:p>
        </p:txBody>
      </p:sp>
      <p:pic>
        <p:nvPicPr>
          <p:cNvPr id="11" name="Grafik 10">
            <a:extLst>
              <a:ext uri="{FF2B5EF4-FFF2-40B4-BE49-F238E27FC236}">
                <a16:creationId xmlns:a16="http://schemas.microsoft.com/office/drawing/2014/main" id="{CCD0419A-86E6-4E94-9136-43B044882FA9}"/>
              </a:ext>
            </a:extLst>
          </p:cNvPr>
          <p:cNvPicPr/>
          <p:nvPr/>
        </p:nvPicPr>
        <p:blipFill>
          <a:blip r:embed="rId3">
            <a:extLst>
              <a:ext uri="{28A0092B-C50C-407E-A947-70E740481C1C}">
                <a14:useLocalDpi xmlns:a14="http://schemas.microsoft.com/office/drawing/2010/main" val="0"/>
              </a:ext>
            </a:extLst>
          </a:blip>
          <a:stretch>
            <a:fillRect/>
          </a:stretch>
        </p:blipFill>
        <p:spPr>
          <a:xfrm>
            <a:off x="6744725" y="3603899"/>
            <a:ext cx="3524250" cy="2943225"/>
          </a:xfrm>
          <a:prstGeom prst="rect">
            <a:avLst/>
          </a:prstGeom>
          <a:ln>
            <a:solidFill>
              <a:schemeClr val="accent1"/>
            </a:solidFill>
          </a:ln>
        </p:spPr>
      </p:pic>
      <p:cxnSp>
        <p:nvCxnSpPr>
          <p:cNvPr id="10" name="Gerade Verbindung mit Pfeil 9">
            <a:extLst>
              <a:ext uri="{FF2B5EF4-FFF2-40B4-BE49-F238E27FC236}">
                <a16:creationId xmlns:a16="http://schemas.microsoft.com/office/drawing/2014/main" id="{893E2D1A-708A-45FE-85C5-8B80E672449C}"/>
              </a:ext>
            </a:extLst>
          </p:cNvPr>
          <p:cNvCxnSpPr>
            <a:cxnSpLocks/>
          </p:cNvCxnSpPr>
          <p:nvPr/>
        </p:nvCxnSpPr>
        <p:spPr>
          <a:xfrm>
            <a:off x="7240025" y="3161644"/>
            <a:ext cx="559925" cy="44225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Rechteck 12">
            <a:extLst>
              <a:ext uri="{FF2B5EF4-FFF2-40B4-BE49-F238E27FC236}">
                <a16:creationId xmlns:a16="http://schemas.microsoft.com/office/drawing/2014/main" id="{AC6D5D31-27F4-4D5E-9F7C-7EE4DD20DEAF}"/>
              </a:ext>
            </a:extLst>
          </p:cNvPr>
          <p:cNvSpPr/>
          <p:nvPr/>
        </p:nvSpPr>
        <p:spPr>
          <a:xfrm>
            <a:off x="723900" y="3875183"/>
            <a:ext cx="5086350" cy="1200329"/>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Direkt neben der Währung kann ein Währungsrechner angezeigt werden, der den tagesaktuellen Kurs der angegeben Währung anzeigt und den entsprechenden Betrag in Euro berechnet.</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84761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37CFA40A-F56C-490F-AB35-6732751E43CB}"/>
              </a:ext>
            </a:extLst>
          </p:cNvPr>
          <p:cNvSpPr/>
          <p:nvPr/>
        </p:nvSpPr>
        <p:spPr>
          <a:xfrm>
            <a:off x="813847" y="1040645"/>
            <a:ext cx="10517172" cy="923330"/>
          </a:xfrm>
          <a:prstGeom prst="rect">
            <a:avLst/>
          </a:prstGeom>
        </p:spPr>
        <p:txBody>
          <a:bodyPr wrap="square">
            <a:spAutoFit/>
          </a:bodyPr>
          <a:lstStyle/>
          <a:p>
            <a:pPr>
              <a:spcAft>
                <a:spcPts val="840"/>
              </a:spcAft>
            </a:pPr>
            <a:r>
              <a:rPr lang="nl-NL"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Laufend aktualisierte Schulungsanleitungen finden Sie im Serviceportal Bund unter dem Menüpunkt Verfahrensinformationen -&gt; Personalverfahren -&gt; Schulungsunterlagen -&gt; Employee Self Services (ESS-RM und ESS-ZW)</a:t>
            </a: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3" name="Grafik 12">
            <a:extLst>
              <a:ext uri="{FF2B5EF4-FFF2-40B4-BE49-F238E27FC236}">
                <a16:creationId xmlns:a16="http://schemas.microsoft.com/office/drawing/2014/main" id="{079FFFC4-F471-48C1-87D6-9CBBCE3B0DFB}"/>
              </a:ext>
            </a:extLst>
          </p:cNvPr>
          <p:cNvPicPr/>
          <p:nvPr/>
        </p:nvPicPr>
        <p:blipFill>
          <a:blip r:embed="rId2"/>
          <a:stretch>
            <a:fillRect/>
          </a:stretch>
        </p:blipFill>
        <p:spPr>
          <a:xfrm>
            <a:off x="860980" y="1963974"/>
            <a:ext cx="9215707" cy="4577009"/>
          </a:xfrm>
          <a:prstGeom prst="rect">
            <a:avLst/>
          </a:prstGeom>
          <a:ln>
            <a:solidFill>
              <a:srgbClr val="0070C0"/>
            </a:solidFill>
          </a:ln>
        </p:spPr>
      </p:pic>
      <p:pic>
        <p:nvPicPr>
          <p:cNvPr id="14" name="Grafik 13">
            <a:extLst>
              <a:ext uri="{FF2B5EF4-FFF2-40B4-BE49-F238E27FC236}">
                <a16:creationId xmlns:a16="http://schemas.microsoft.com/office/drawing/2014/main" id="{5A082872-2416-4B08-B035-56447E9CC2F8}"/>
              </a:ext>
            </a:extLst>
          </p:cNvPr>
          <p:cNvPicPr/>
          <p:nvPr/>
        </p:nvPicPr>
        <p:blipFill>
          <a:blip r:embed="rId3"/>
          <a:stretch>
            <a:fillRect/>
          </a:stretch>
        </p:blipFill>
        <p:spPr>
          <a:xfrm>
            <a:off x="3722560" y="4654359"/>
            <a:ext cx="5697855" cy="1810385"/>
          </a:xfrm>
          <a:prstGeom prst="rect">
            <a:avLst/>
          </a:prstGeom>
          <a:ln>
            <a:solidFill>
              <a:srgbClr val="0070C0"/>
            </a:solidFill>
          </a:ln>
        </p:spPr>
      </p:pic>
    </p:spTree>
    <p:extLst>
      <p:ext uri="{BB962C8B-B14F-4D97-AF65-F5344CB8AC3E}">
        <p14:creationId xmlns:p14="http://schemas.microsoft.com/office/powerpoint/2010/main" val="2525554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C9776F-E646-4394-8446-E22F92996E18}"/>
              </a:ext>
            </a:extLst>
          </p:cNvPr>
          <p:cNvSpPr>
            <a:spLocks noGrp="1"/>
          </p:cNvSpPr>
          <p:nvPr>
            <p:ph type="title"/>
          </p:nvPr>
        </p:nvSpPr>
        <p:spPr>
          <a:xfrm>
            <a:off x="1543049" y="1914525"/>
            <a:ext cx="8639175" cy="3333750"/>
          </a:xfrm>
        </p:spPr>
        <p:txBody>
          <a:bodyPr>
            <a:normAutofit/>
          </a:bodyPr>
          <a:lstStyle/>
          <a:p>
            <a:pPr algn="ctr"/>
            <a:r>
              <a:rPr lang="de-AT" sz="8800" dirty="0"/>
              <a:t>Danke für die </a:t>
            </a:r>
            <a:br>
              <a:rPr lang="de-AT" sz="8800" dirty="0"/>
            </a:br>
            <a:r>
              <a:rPr lang="de-AT" sz="8800" dirty="0"/>
              <a:t>Aufmerksamkeit!</a:t>
            </a:r>
          </a:p>
        </p:txBody>
      </p:sp>
    </p:spTree>
    <p:extLst>
      <p:ext uri="{BB962C8B-B14F-4D97-AF65-F5344CB8AC3E}">
        <p14:creationId xmlns:p14="http://schemas.microsoft.com/office/powerpoint/2010/main" val="6490678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468E27DD-D39E-49D1-8DB9-377027CBD75C}"/>
              </a:ext>
            </a:extLst>
          </p:cNvPr>
          <p:cNvSpPr/>
          <p:nvPr/>
        </p:nvSpPr>
        <p:spPr>
          <a:xfrm>
            <a:off x="797911" y="971650"/>
            <a:ext cx="2409762" cy="369332"/>
          </a:xfrm>
          <a:prstGeom prst="rect">
            <a:avLst/>
          </a:prstGeom>
        </p:spPr>
        <p:txBody>
          <a:bodyPr wrap="none">
            <a:spAutoFit/>
          </a:bodyPr>
          <a:lstStyle/>
          <a:p>
            <a:r>
              <a:rPr lang="de-AT" b="1" dirty="0"/>
              <a:t>Wohnadresse festlegen</a:t>
            </a:r>
          </a:p>
        </p:txBody>
      </p:sp>
      <p:sp>
        <p:nvSpPr>
          <p:cNvPr id="5" name="Rechteck 4">
            <a:extLst>
              <a:ext uri="{FF2B5EF4-FFF2-40B4-BE49-F238E27FC236}">
                <a16:creationId xmlns:a16="http://schemas.microsoft.com/office/drawing/2014/main" id="{1CD9C0D8-5721-4285-B006-57F5646742F3}"/>
              </a:ext>
            </a:extLst>
          </p:cNvPr>
          <p:cNvSpPr/>
          <p:nvPr/>
        </p:nvSpPr>
        <p:spPr>
          <a:xfrm>
            <a:off x="797911" y="1346012"/>
            <a:ext cx="10596177" cy="1015663"/>
          </a:xfrm>
          <a:prstGeom prst="rect">
            <a:avLst/>
          </a:prstGeom>
        </p:spPr>
        <p:txBody>
          <a:bodyPr wrap="square">
            <a:spAutoFit/>
          </a:bodyPr>
          <a:lstStyle/>
          <a:p>
            <a:r>
              <a:rPr lang="de-AT" sz="2000" dirty="0"/>
              <a:t>Im ESS-RM muss einmalig, bei der Eingabe der ersten Reise, die Wohnadresse mittels Auswahl aus dem Routenplaner eingegeben werden. Die notwendige Einstellung finden Sie in den Reisedetails rechts unten.</a:t>
            </a:r>
          </a:p>
        </p:txBody>
      </p:sp>
      <p:pic>
        <p:nvPicPr>
          <p:cNvPr id="8" name="Grafik 7">
            <a:extLst>
              <a:ext uri="{FF2B5EF4-FFF2-40B4-BE49-F238E27FC236}">
                <a16:creationId xmlns:a16="http://schemas.microsoft.com/office/drawing/2014/main" id="{A3EDA521-9647-49FF-A2BF-5C748E27DE73}"/>
              </a:ext>
            </a:extLst>
          </p:cNvPr>
          <p:cNvPicPr/>
          <p:nvPr/>
        </p:nvPicPr>
        <p:blipFill>
          <a:blip r:embed="rId2">
            <a:extLst>
              <a:ext uri="{28A0092B-C50C-407E-A947-70E740481C1C}">
                <a14:useLocalDpi xmlns:a14="http://schemas.microsoft.com/office/drawing/2010/main" val="0"/>
              </a:ext>
            </a:extLst>
          </a:blip>
          <a:stretch>
            <a:fillRect/>
          </a:stretch>
        </p:blipFill>
        <p:spPr>
          <a:xfrm>
            <a:off x="6585584" y="3839523"/>
            <a:ext cx="2468880" cy="1266825"/>
          </a:xfrm>
          <a:prstGeom prst="rect">
            <a:avLst/>
          </a:prstGeom>
          <a:ln>
            <a:solidFill>
              <a:schemeClr val="accent1"/>
            </a:solidFill>
          </a:ln>
        </p:spPr>
      </p:pic>
      <p:sp>
        <p:nvSpPr>
          <p:cNvPr id="13" name="Rechteck 12">
            <a:extLst>
              <a:ext uri="{FF2B5EF4-FFF2-40B4-BE49-F238E27FC236}">
                <a16:creationId xmlns:a16="http://schemas.microsoft.com/office/drawing/2014/main" id="{2B744E05-0F86-4365-9558-FF4E5A5BB6FD}"/>
              </a:ext>
            </a:extLst>
          </p:cNvPr>
          <p:cNvSpPr/>
          <p:nvPr/>
        </p:nvSpPr>
        <p:spPr>
          <a:xfrm>
            <a:off x="9213119" y="3924389"/>
            <a:ext cx="2468881" cy="1477328"/>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Den Eintrag aus der Liste auswählen, dann wird die Adresse gespeichert (siehe Mitte unten). </a:t>
            </a:r>
          </a:p>
        </p:txBody>
      </p:sp>
      <p:sp>
        <p:nvSpPr>
          <p:cNvPr id="15" name="Rechteck 14">
            <a:extLst>
              <a:ext uri="{FF2B5EF4-FFF2-40B4-BE49-F238E27FC236}">
                <a16:creationId xmlns:a16="http://schemas.microsoft.com/office/drawing/2014/main" id="{88A250F6-2B00-49D9-9C12-818AAF8E688B}"/>
              </a:ext>
            </a:extLst>
          </p:cNvPr>
          <p:cNvSpPr/>
          <p:nvPr/>
        </p:nvSpPr>
        <p:spPr>
          <a:xfrm>
            <a:off x="797911" y="3753798"/>
            <a:ext cx="2180968" cy="1200329"/>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Zurück zur Reiserechnung gelangt man mit den Pfeile oben links.</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6" name="Grafik 15">
            <a:extLst>
              <a:ext uri="{FF2B5EF4-FFF2-40B4-BE49-F238E27FC236}">
                <a16:creationId xmlns:a16="http://schemas.microsoft.com/office/drawing/2014/main" id="{8E4E8022-A648-41F0-A817-FBCE336C0437}"/>
              </a:ext>
            </a:extLst>
          </p:cNvPr>
          <p:cNvPicPr/>
          <p:nvPr/>
        </p:nvPicPr>
        <p:blipFill>
          <a:blip r:embed="rId3"/>
          <a:stretch>
            <a:fillRect/>
          </a:stretch>
        </p:blipFill>
        <p:spPr>
          <a:xfrm>
            <a:off x="887094" y="2354267"/>
            <a:ext cx="7539730" cy="1112824"/>
          </a:xfrm>
          <a:prstGeom prst="rect">
            <a:avLst/>
          </a:prstGeom>
          <a:ln>
            <a:solidFill>
              <a:schemeClr val="accent1"/>
            </a:solidFill>
          </a:ln>
        </p:spPr>
      </p:pic>
      <p:cxnSp>
        <p:nvCxnSpPr>
          <p:cNvPr id="17" name="Gerade Verbindung mit Pfeil 16">
            <a:extLst>
              <a:ext uri="{FF2B5EF4-FFF2-40B4-BE49-F238E27FC236}">
                <a16:creationId xmlns:a16="http://schemas.microsoft.com/office/drawing/2014/main" id="{E425B47E-C370-4D8C-AC80-5D0C8435DD45}"/>
              </a:ext>
            </a:extLst>
          </p:cNvPr>
          <p:cNvCxnSpPr>
            <a:cxnSpLocks/>
          </p:cNvCxnSpPr>
          <p:nvPr/>
        </p:nvCxnSpPr>
        <p:spPr>
          <a:xfrm flipH="1">
            <a:off x="3567954" y="2214282"/>
            <a:ext cx="1039905" cy="74407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1" name="Grafik 20">
            <a:extLst>
              <a:ext uri="{FF2B5EF4-FFF2-40B4-BE49-F238E27FC236}">
                <a16:creationId xmlns:a16="http://schemas.microsoft.com/office/drawing/2014/main" id="{65575713-ED52-4EBB-9475-E8576B5205C7}"/>
              </a:ext>
            </a:extLst>
          </p:cNvPr>
          <p:cNvPicPr/>
          <p:nvPr/>
        </p:nvPicPr>
        <p:blipFill>
          <a:blip r:embed="rId4">
            <a:extLst>
              <a:ext uri="{28A0092B-C50C-407E-A947-70E740481C1C}">
                <a14:useLocalDpi xmlns:a14="http://schemas.microsoft.com/office/drawing/2010/main" val="0"/>
              </a:ext>
            </a:extLst>
          </a:blip>
          <a:stretch>
            <a:fillRect/>
          </a:stretch>
        </p:blipFill>
        <p:spPr>
          <a:xfrm>
            <a:off x="2980671" y="3826623"/>
            <a:ext cx="3254375" cy="2233930"/>
          </a:xfrm>
          <a:prstGeom prst="rect">
            <a:avLst/>
          </a:prstGeom>
          <a:ln>
            <a:solidFill>
              <a:schemeClr val="accent1"/>
            </a:solidFill>
          </a:ln>
        </p:spPr>
      </p:pic>
      <p:pic>
        <p:nvPicPr>
          <p:cNvPr id="22" name="Grafik 21">
            <a:extLst>
              <a:ext uri="{FF2B5EF4-FFF2-40B4-BE49-F238E27FC236}">
                <a16:creationId xmlns:a16="http://schemas.microsoft.com/office/drawing/2014/main" id="{CA65045E-7BE7-466D-A63F-1EF331456B65}"/>
              </a:ext>
            </a:extLst>
          </p:cNvPr>
          <p:cNvPicPr/>
          <p:nvPr/>
        </p:nvPicPr>
        <p:blipFill>
          <a:blip r:embed="rId5">
            <a:extLst>
              <a:ext uri="{28A0092B-C50C-407E-A947-70E740481C1C}">
                <a14:useLocalDpi xmlns:a14="http://schemas.microsoft.com/office/drawing/2010/main" val="0"/>
              </a:ext>
            </a:extLst>
          </a:blip>
          <a:stretch>
            <a:fillRect/>
          </a:stretch>
        </p:blipFill>
        <p:spPr>
          <a:xfrm>
            <a:off x="6975867" y="5409539"/>
            <a:ext cx="1915795" cy="668655"/>
          </a:xfrm>
          <a:prstGeom prst="rect">
            <a:avLst/>
          </a:prstGeom>
        </p:spPr>
      </p:pic>
      <p:cxnSp>
        <p:nvCxnSpPr>
          <p:cNvPr id="23" name="Gerade Verbindung mit Pfeil 22">
            <a:extLst>
              <a:ext uri="{FF2B5EF4-FFF2-40B4-BE49-F238E27FC236}">
                <a16:creationId xmlns:a16="http://schemas.microsoft.com/office/drawing/2014/main" id="{E1E16956-313E-4A49-9B97-7D76F84C59A4}"/>
              </a:ext>
            </a:extLst>
          </p:cNvPr>
          <p:cNvCxnSpPr>
            <a:cxnSpLocks/>
            <a:endCxn id="8" idx="1"/>
          </p:cNvCxnSpPr>
          <p:nvPr/>
        </p:nvCxnSpPr>
        <p:spPr>
          <a:xfrm flipV="1">
            <a:off x="6095999" y="4472936"/>
            <a:ext cx="489585" cy="6997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5216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739CEF1E-574D-4732-BBC2-9D91CD184E9C}"/>
              </a:ext>
            </a:extLst>
          </p:cNvPr>
          <p:cNvSpPr/>
          <p:nvPr/>
        </p:nvSpPr>
        <p:spPr>
          <a:xfrm>
            <a:off x="829702" y="1042672"/>
            <a:ext cx="2382896" cy="369332"/>
          </a:xfrm>
          <a:prstGeom prst="rect">
            <a:avLst/>
          </a:prstGeom>
        </p:spPr>
        <p:txBody>
          <a:bodyPr wrap="none">
            <a:spAutoFit/>
          </a:bodyPr>
          <a:lstStyle/>
          <a:p>
            <a:r>
              <a:rPr lang="nl-NL" b="1" dirty="0">
                <a:solidFill>
                  <a:srgbClr val="000000"/>
                </a:solidFill>
                <a:latin typeface="Calibri" panose="020F0502020204030204" pitchFamily="34" charset="0"/>
                <a:ea typeface="Times New Roman" panose="02020603050405020304" pitchFamily="18" charset="0"/>
              </a:rPr>
              <a:t>Reisezeitraum erfassen</a:t>
            </a:r>
            <a:endParaRPr lang="de-AT" dirty="0"/>
          </a:p>
        </p:txBody>
      </p:sp>
      <p:pic>
        <p:nvPicPr>
          <p:cNvPr id="3" name="Grafik 2">
            <a:extLst>
              <a:ext uri="{FF2B5EF4-FFF2-40B4-BE49-F238E27FC236}">
                <a16:creationId xmlns:a16="http://schemas.microsoft.com/office/drawing/2014/main" id="{19162C98-70D2-4A42-8C91-9DF24A7CAA10}"/>
              </a:ext>
            </a:extLst>
          </p:cNvPr>
          <p:cNvPicPr/>
          <p:nvPr/>
        </p:nvPicPr>
        <p:blipFill>
          <a:blip r:embed="rId2"/>
          <a:stretch>
            <a:fillRect/>
          </a:stretch>
        </p:blipFill>
        <p:spPr>
          <a:xfrm>
            <a:off x="899795" y="1659707"/>
            <a:ext cx="6734810" cy="1514475"/>
          </a:xfrm>
          <a:prstGeom prst="rect">
            <a:avLst/>
          </a:prstGeom>
          <a:ln>
            <a:solidFill>
              <a:schemeClr val="accent1"/>
            </a:solidFill>
          </a:ln>
        </p:spPr>
      </p:pic>
      <p:cxnSp>
        <p:nvCxnSpPr>
          <p:cNvPr id="4" name="Gerade Verbindung mit Pfeil 3">
            <a:extLst>
              <a:ext uri="{FF2B5EF4-FFF2-40B4-BE49-F238E27FC236}">
                <a16:creationId xmlns:a16="http://schemas.microsoft.com/office/drawing/2014/main" id="{546E9ADD-3242-422D-8FD1-927DD934CB72}"/>
              </a:ext>
            </a:extLst>
          </p:cNvPr>
          <p:cNvCxnSpPr/>
          <p:nvPr/>
        </p:nvCxnSpPr>
        <p:spPr>
          <a:xfrm>
            <a:off x="6299354" y="1507307"/>
            <a:ext cx="285750" cy="3048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Rechteck 4">
            <a:extLst>
              <a:ext uri="{FF2B5EF4-FFF2-40B4-BE49-F238E27FC236}">
                <a16:creationId xmlns:a16="http://schemas.microsoft.com/office/drawing/2014/main" id="{799AE949-D2E1-429D-BE0D-BE065D968239}"/>
              </a:ext>
            </a:extLst>
          </p:cNvPr>
          <p:cNvSpPr/>
          <p:nvPr/>
        </p:nvSpPr>
        <p:spPr>
          <a:xfrm>
            <a:off x="7963270" y="1659707"/>
            <a:ext cx="3328934" cy="1938992"/>
          </a:xfrm>
          <a:prstGeom prst="rect">
            <a:avLst/>
          </a:prstGeom>
        </p:spPr>
        <p:txBody>
          <a:bodyPr wrap="square">
            <a:spAutoFit/>
          </a:bodyPr>
          <a:lstStyle/>
          <a:p>
            <a:r>
              <a:rPr lang="de-AT" sz="2000" dirty="0"/>
              <a:t>Erfassen Sie Beginn- und Ende-Datum der Reise durch direkte Eingabe in das jeweilige Feld oder durch Klick auf das kleine Kalendersymbol rechts.</a:t>
            </a:r>
          </a:p>
        </p:txBody>
      </p:sp>
      <p:sp>
        <p:nvSpPr>
          <p:cNvPr id="8" name="Rechteck 7">
            <a:extLst>
              <a:ext uri="{FF2B5EF4-FFF2-40B4-BE49-F238E27FC236}">
                <a16:creationId xmlns:a16="http://schemas.microsoft.com/office/drawing/2014/main" id="{678E34B7-64EE-4925-BC23-DE51175E2A45}"/>
              </a:ext>
            </a:extLst>
          </p:cNvPr>
          <p:cNvSpPr/>
          <p:nvPr/>
        </p:nvSpPr>
        <p:spPr>
          <a:xfrm>
            <a:off x="5551503" y="4118096"/>
            <a:ext cx="6096000" cy="1015663"/>
          </a:xfrm>
          <a:prstGeom prst="rect">
            <a:avLst/>
          </a:prstGeom>
        </p:spPr>
        <p:txBody>
          <a:bodyPr>
            <a:spAutoFit/>
          </a:bodyPr>
          <a:lstStyle/>
          <a:p>
            <a:pPr>
              <a:spcAft>
                <a:spcPts val="840"/>
              </a:spcAft>
            </a:pPr>
            <a:r>
              <a:rPr lang="nl-NL"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Über die Kalendereingabe können Sie Tag und Uhrzeit auswählen.</a:t>
            </a:r>
            <a:br>
              <a:rPr lang="nl-NL"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br>
            <a:r>
              <a:rPr lang="nl-NL"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Bestätigen Sie mit OK.</a:t>
            </a:r>
            <a:endParaRPr lang="de-AT"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9" name="Grafik 8">
            <a:extLst>
              <a:ext uri="{FF2B5EF4-FFF2-40B4-BE49-F238E27FC236}">
                <a16:creationId xmlns:a16="http://schemas.microsoft.com/office/drawing/2014/main" id="{23F8A6C7-E50D-4F98-A744-2E4EDC85BA5C}"/>
              </a:ext>
            </a:extLst>
          </p:cNvPr>
          <p:cNvPicPr/>
          <p:nvPr/>
        </p:nvPicPr>
        <p:blipFill>
          <a:blip r:embed="rId3"/>
          <a:stretch>
            <a:fillRect/>
          </a:stretch>
        </p:blipFill>
        <p:spPr>
          <a:xfrm>
            <a:off x="899795" y="3598699"/>
            <a:ext cx="4277995" cy="2821940"/>
          </a:xfrm>
          <a:prstGeom prst="rect">
            <a:avLst/>
          </a:prstGeom>
          <a:ln>
            <a:solidFill>
              <a:schemeClr val="accent1"/>
            </a:solidFill>
          </a:ln>
        </p:spPr>
      </p:pic>
    </p:spTree>
    <p:extLst>
      <p:ext uri="{BB962C8B-B14F-4D97-AF65-F5344CB8AC3E}">
        <p14:creationId xmlns:p14="http://schemas.microsoft.com/office/powerpoint/2010/main" val="3330086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CB6BBFB3-DCD2-41B6-9334-856A57003F52}"/>
              </a:ext>
            </a:extLst>
          </p:cNvPr>
          <p:cNvSpPr/>
          <p:nvPr/>
        </p:nvSpPr>
        <p:spPr>
          <a:xfrm>
            <a:off x="823988" y="1042672"/>
            <a:ext cx="1861663" cy="369332"/>
          </a:xfrm>
          <a:prstGeom prst="rect">
            <a:avLst/>
          </a:prstGeom>
        </p:spPr>
        <p:txBody>
          <a:bodyPr wrap="none">
            <a:spAutoFit/>
          </a:bodyPr>
          <a:lstStyle/>
          <a:p>
            <a:r>
              <a:rPr lang="nl-NL" b="1" dirty="0">
                <a:solidFill>
                  <a:srgbClr val="000000"/>
                </a:solidFill>
                <a:latin typeface="Calibri" panose="020F0502020204030204" pitchFamily="34" charset="0"/>
                <a:ea typeface="Times New Roman" panose="02020603050405020304" pitchFamily="18" charset="0"/>
              </a:rPr>
              <a:t>Reiseziel erfassen</a:t>
            </a:r>
            <a:endParaRPr lang="de-AT" dirty="0"/>
          </a:p>
        </p:txBody>
      </p:sp>
      <p:pic>
        <p:nvPicPr>
          <p:cNvPr id="3" name="Grafik 2">
            <a:extLst>
              <a:ext uri="{FF2B5EF4-FFF2-40B4-BE49-F238E27FC236}">
                <a16:creationId xmlns:a16="http://schemas.microsoft.com/office/drawing/2014/main" id="{C652AC45-B1C6-4FF5-869F-8BD79183731C}"/>
              </a:ext>
            </a:extLst>
          </p:cNvPr>
          <p:cNvPicPr/>
          <p:nvPr/>
        </p:nvPicPr>
        <p:blipFill>
          <a:blip r:embed="rId2"/>
          <a:stretch>
            <a:fillRect/>
          </a:stretch>
        </p:blipFill>
        <p:spPr>
          <a:xfrm>
            <a:off x="907902" y="1542582"/>
            <a:ext cx="6931660" cy="789940"/>
          </a:xfrm>
          <a:prstGeom prst="rect">
            <a:avLst/>
          </a:prstGeom>
          <a:ln>
            <a:solidFill>
              <a:schemeClr val="accent1"/>
            </a:solidFill>
          </a:ln>
        </p:spPr>
      </p:pic>
      <p:sp>
        <p:nvSpPr>
          <p:cNvPr id="4" name="Rechteck 3">
            <a:extLst>
              <a:ext uri="{FF2B5EF4-FFF2-40B4-BE49-F238E27FC236}">
                <a16:creationId xmlns:a16="http://schemas.microsoft.com/office/drawing/2014/main" id="{203F70DF-CBAF-4747-BC8C-C858ED7D1313}"/>
              </a:ext>
            </a:extLst>
          </p:cNvPr>
          <p:cNvSpPr/>
          <p:nvPr/>
        </p:nvSpPr>
        <p:spPr>
          <a:xfrm>
            <a:off x="8025414" y="1412005"/>
            <a:ext cx="3342598" cy="1938992"/>
          </a:xfrm>
          <a:prstGeom prst="rect">
            <a:avLst/>
          </a:prstGeom>
        </p:spPr>
        <p:txBody>
          <a:bodyPr wrap="square">
            <a:spAutoFit/>
          </a:bodyPr>
          <a:lstStyle/>
          <a:p>
            <a:r>
              <a:rPr lang="de-AT" sz="2000" dirty="0"/>
              <a:t>Mit Klick auf die Zeile Reiseziel öffnet sich der Dialog zur Reisezielauswahl. Die Auswahl der Zieladresse erfolgt wie bei der Heimatadresse über den Routenplaner.</a:t>
            </a:r>
          </a:p>
        </p:txBody>
      </p:sp>
      <p:sp>
        <p:nvSpPr>
          <p:cNvPr id="6" name="Rectangle 3">
            <a:extLst>
              <a:ext uri="{FF2B5EF4-FFF2-40B4-BE49-F238E27FC236}">
                <a16:creationId xmlns:a16="http://schemas.microsoft.com/office/drawing/2014/main" id="{27CB2F67-1E4A-42E6-912B-D95995A93BBA}"/>
              </a:ext>
            </a:extLst>
          </p:cNvPr>
          <p:cNvSpPr>
            <a:spLocks noChangeArrowheads="1"/>
          </p:cNvSpPr>
          <p:nvPr/>
        </p:nvSpPr>
        <p:spPr bwMode="auto">
          <a:xfrm>
            <a:off x="7732451" y="3898237"/>
            <a:ext cx="4273118" cy="563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AT"/>
          </a:p>
        </p:txBody>
      </p:sp>
      <p:grpSp>
        <p:nvGrpSpPr>
          <p:cNvPr id="11" name="Gruppieren 10">
            <a:extLst>
              <a:ext uri="{FF2B5EF4-FFF2-40B4-BE49-F238E27FC236}">
                <a16:creationId xmlns:a16="http://schemas.microsoft.com/office/drawing/2014/main" id="{EDAE3D6F-956B-46D8-A41A-21615BF669BB}"/>
              </a:ext>
            </a:extLst>
          </p:cNvPr>
          <p:cNvGrpSpPr/>
          <p:nvPr/>
        </p:nvGrpSpPr>
        <p:grpSpPr>
          <a:xfrm>
            <a:off x="7536970" y="3991979"/>
            <a:ext cx="4198647" cy="1323439"/>
            <a:chOff x="7631176" y="3898237"/>
            <a:chExt cx="4273118" cy="1323439"/>
          </a:xfrm>
        </p:grpSpPr>
        <p:pic>
          <p:nvPicPr>
            <p:cNvPr id="4097" name="Grafik 138">
              <a:extLst>
                <a:ext uri="{FF2B5EF4-FFF2-40B4-BE49-F238E27FC236}">
                  <a16:creationId xmlns:a16="http://schemas.microsoft.com/office/drawing/2014/main" id="{3F993AF3-FCEE-482A-9251-23A86A98FD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56946" y="4526010"/>
              <a:ext cx="371108" cy="341419"/>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4">
              <a:extLst>
                <a:ext uri="{FF2B5EF4-FFF2-40B4-BE49-F238E27FC236}">
                  <a16:creationId xmlns:a16="http://schemas.microsoft.com/office/drawing/2014/main" id="{3E68A4D0-C74E-4F4C-BC34-325E9CE1FF33}"/>
                </a:ext>
              </a:extLst>
            </p:cNvPr>
            <p:cNvSpPr>
              <a:spLocks noChangeArrowheads="1"/>
            </p:cNvSpPr>
            <p:nvPr/>
          </p:nvSpPr>
          <p:spPr bwMode="auto">
            <a:xfrm>
              <a:off x="7631176" y="3898237"/>
              <a:ext cx="4273118" cy="132343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nl-NL" altLang="de-DE" sz="2000" dirty="0"/>
                <a:t>Zuerst muss eine Gemeinde ausgewählt werden. Klicken Sie dazu auf das kleine Symbol </a:t>
              </a:r>
            </a:p>
            <a:p>
              <a:r>
                <a:rPr lang="nl-NL" altLang="de-DE" sz="2000" dirty="0"/>
                <a:t>rechts in der Zeile Gemeindekennzahl.</a:t>
              </a:r>
            </a:p>
          </p:txBody>
        </p:sp>
      </p:grpSp>
      <p:pic>
        <p:nvPicPr>
          <p:cNvPr id="12" name="Grafik 11">
            <a:extLst>
              <a:ext uri="{FF2B5EF4-FFF2-40B4-BE49-F238E27FC236}">
                <a16:creationId xmlns:a16="http://schemas.microsoft.com/office/drawing/2014/main" id="{55E16FD2-DD33-4F43-9D49-178DB31679F9}"/>
              </a:ext>
            </a:extLst>
          </p:cNvPr>
          <p:cNvPicPr/>
          <p:nvPr/>
        </p:nvPicPr>
        <p:blipFill>
          <a:blip r:embed="rId4"/>
          <a:stretch>
            <a:fillRect/>
          </a:stretch>
        </p:blipFill>
        <p:spPr>
          <a:xfrm>
            <a:off x="747040" y="2864652"/>
            <a:ext cx="6519978" cy="3078948"/>
          </a:xfrm>
          <a:prstGeom prst="rect">
            <a:avLst/>
          </a:prstGeom>
          <a:ln>
            <a:solidFill>
              <a:schemeClr val="accent1"/>
            </a:solidFill>
          </a:ln>
        </p:spPr>
      </p:pic>
      <p:cxnSp>
        <p:nvCxnSpPr>
          <p:cNvPr id="13" name="Gerade Verbindung mit Pfeil 12">
            <a:extLst>
              <a:ext uri="{FF2B5EF4-FFF2-40B4-BE49-F238E27FC236}">
                <a16:creationId xmlns:a16="http://schemas.microsoft.com/office/drawing/2014/main" id="{FC9BB4F4-FD02-403E-A958-B14160CC53B3}"/>
              </a:ext>
            </a:extLst>
          </p:cNvPr>
          <p:cNvCxnSpPr>
            <a:cxnSpLocks/>
          </p:cNvCxnSpPr>
          <p:nvPr/>
        </p:nvCxnSpPr>
        <p:spPr>
          <a:xfrm flipH="1" flipV="1">
            <a:off x="7035783" y="4684163"/>
            <a:ext cx="626694" cy="27700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4966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ieren 3">
            <a:extLst>
              <a:ext uri="{FF2B5EF4-FFF2-40B4-BE49-F238E27FC236}">
                <a16:creationId xmlns:a16="http://schemas.microsoft.com/office/drawing/2014/main" id="{98773468-B864-4B9A-8BEF-0D596EFFC8FE}"/>
              </a:ext>
            </a:extLst>
          </p:cNvPr>
          <p:cNvGrpSpPr/>
          <p:nvPr/>
        </p:nvGrpSpPr>
        <p:grpSpPr>
          <a:xfrm>
            <a:off x="6838508" y="1399435"/>
            <a:ext cx="3495100" cy="2037008"/>
            <a:chOff x="6838508" y="1399435"/>
            <a:chExt cx="2516822" cy="1466850"/>
          </a:xfrm>
        </p:grpSpPr>
        <p:pic>
          <p:nvPicPr>
            <p:cNvPr id="2" name="Grafik 1">
              <a:extLst>
                <a:ext uri="{FF2B5EF4-FFF2-40B4-BE49-F238E27FC236}">
                  <a16:creationId xmlns:a16="http://schemas.microsoft.com/office/drawing/2014/main" id="{823306D7-B529-4ADE-9C48-49D16613EFBE}"/>
                </a:ext>
              </a:extLst>
            </p:cNvPr>
            <p:cNvPicPr/>
            <p:nvPr/>
          </p:nvPicPr>
          <p:blipFill>
            <a:blip r:embed="rId2">
              <a:extLst>
                <a:ext uri="{28A0092B-C50C-407E-A947-70E740481C1C}">
                  <a14:useLocalDpi xmlns:a14="http://schemas.microsoft.com/office/drawing/2010/main" val="0"/>
                </a:ext>
              </a:extLst>
            </a:blip>
            <a:stretch>
              <a:fillRect/>
            </a:stretch>
          </p:blipFill>
          <p:spPr>
            <a:xfrm>
              <a:off x="6838508" y="1399435"/>
              <a:ext cx="2350135" cy="1466850"/>
            </a:xfrm>
            <a:prstGeom prst="rect">
              <a:avLst/>
            </a:prstGeom>
            <a:ln>
              <a:solidFill>
                <a:schemeClr val="accent1"/>
              </a:solidFill>
            </a:ln>
          </p:spPr>
        </p:pic>
        <p:cxnSp>
          <p:nvCxnSpPr>
            <p:cNvPr id="3" name="Gerade Verbindung mit Pfeil 2">
              <a:extLst>
                <a:ext uri="{FF2B5EF4-FFF2-40B4-BE49-F238E27FC236}">
                  <a16:creationId xmlns:a16="http://schemas.microsoft.com/office/drawing/2014/main" id="{30CBBA29-4DCA-4DE5-A11A-433995BD9088}"/>
                </a:ext>
              </a:extLst>
            </p:cNvPr>
            <p:cNvCxnSpPr/>
            <p:nvPr/>
          </p:nvCxnSpPr>
          <p:spPr>
            <a:xfrm flipH="1">
              <a:off x="9021955" y="2132860"/>
              <a:ext cx="333375" cy="23812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7" name="Rechteck 6">
            <a:extLst>
              <a:ext uri="{FF2B5EF4-FFF2-40B4-BE49-F238E27FC236}">
                <a16:creationId xmlns:a16="http://schemas.microsoft.com/office/drawing/2014/main" id="{EA956C1E-2F3A-412E-9008-7F9616207AEC}"/>
              </a:ext>
            </a:extLst>
          </p:cNvPr>
          <p:cNvSpPr/>
          <p:nvPr/>
        </p:nvSpPr>
        <p:spPr>
          <a:xfrm>
            <a:off x="939045" y="1399435"/>
            <a:ext cx="5505738" cy="369332"/>
          </a:xfrm>
          <a:prstGeom prst="rect">
            <a:avLst/>
          </a:prstGeom>
        </p:spPr>
        <p:txBody>
          <a:bodyPr wrap="none">
            <a:spAutoFit/>
          </a:bodyPr>
          <a:lstStyle/>
          <a:p>
            <a:r>
              <a:rPr lang="nl-NL" dirty="0">
                <a:solidFill>
                  <a:srgbClr val="000000"/>
                </a:solidFill>
                <a:latin typeface="Calibri" panose="020F0502020204030204" pitchFamily="34" charset="0"/>
                <a:ea typeface="Times New Roman" panose="02020603050405020304" pitchFamily="18" charset="0"/>
              </a:rPr>
              <a:t>Im Dialog wählen Sie den gewünschten Ort oder Ortsteil.</a:t>
            </a:r>
            <a:endParaRPr lang="de-AT" dirty="0"/>
          </a:p>
        </p:txBody>
      </p:sp>
      <p:grpSp>
        <p:nvGrpSpPr>
          <p:cNvPr id="12" name="Gruppieren 11">
            <a:extLst>
              <a:ext uri="{FF2B5EF4-FFF2-40B4-BE49-F238E27FC236}">
                <a16:creationId xmlns:a16="http://schemas.microsoft.com/office/drawing/2014/main" id="{F72A97F4-E046-4E8C-83FC-D742814C72F7}"/>
              </a:ext>
            </a:extLst>
          </p:cNvPr>
          <p:cNvGrpSpPr/>
          <p:nvPr/>
        </p:nvGrpSpPr>
        <p:grpSpPr>
          <a:xfrm>
            <a:off x="643914" y="2748622"/>
            <a:ext cx="6424346" cy="2116341"/>
            <a:chOff x="643914" y="2748622"/>
            <a:chExt cx="6424346" cy="2116341"/>
          </a:xfrm>
        </p:grpSpPr>
        <p:pic>
          <p:nvPicPr>
            <p:cNvPr id="9" name="Grafik 8">
              <a:extLst>
                <a:ext uri="{FF2B5EF4-FFF2-40B4-BE49-F238E27FC236}">
                  <a16:creationId xmlns:a16="http://schemas.microsoft.com/office/drawing/2014/main" id="{C80E9707-2B42-4145-B033-57350AF8B2F6}"/>
                </a:ext>
              </a:extLst>
            </p:cNvPr>
            <p:cNvPicPr/>
            <p:nvPr/>
          </p:nvPicPr>
          <p:blipFill>
            <a:blip r:embed="rId3">
              <a:extLst>
                <a:ext uri="{28A0092B-C50C-407E-A947-70E740481C1C}">
                  <a14:useLocalDpi xmlns:a14="http://schemas.microsoft.com/office/drawing/2010/main" val="0"/>
                </a:ext>
              </a:extLst>
            </a:blip>
            <a:stretch>
              <a:fillRect/>
            </a:stretch>
          </p:blipFill>
          <p:spPr>
            <a:xfrm>
              <a:off x="823635" y="3682368"/>
              <a:ext cx="6244625" cy="1182595"/>
            </a:xfrm>
            <a:prstGeom prst="rect">
              <a:avLst/>
            </a:prstGeom>
            <a:ln>
              <a:solidFill>
                <a:schemeClr val="accent1"/>
              </a:solidFill>
            </a:ln>
          </p:spPr>
        </p:pic>
        <p:cxnSp>
          <p:nvCxnSpPr>
            <p:cNvPr id="10" name="Gerade Verbindung mit Pfeil 9">
              <a:extLst>
                <a:ext uri="{FF2B5EF4-FFF2-40B4-BE49-F238E27FC236}">
                  <a16:creationId xmlns:a16="http://schemas.microsoft.com/office/drawing/2014/main" id="{A0FE1D14-2EE3-49A4-B557-46A38B441967}"/>
                </a:ext>
              </a:extLst>
            </p:cNvPr>
            <p:cNvCxnSpPr/>
            <p:nvPr/>
          </p:nvCxnSpPr>
          <p:spPr>
            <a:xfrm flipH="1" flipV="1">
              <a:off x="2659047" y="3875566"/>
              <a:ext cx="533400" cy="16192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Rechteck 7">
              <a:extLst>
                <a:ext uri="{FF2B5EF4-FFF2-40B4-BE49-F238E27FC236}">
                  <a16:creationId xmlns:a16="http://schemas.microsoft.com/office/drawing/2014/main" id="{727D68A4-5858-42F7-9442-99B1A0CD334C}"/>
                </a:ext>
              </a:extLst>
            </p:cNvPr>
            <p:cNvSpPr/>
            <p:nvPr/>
          </p:nvSpPr>
          <p:spPr>
            <a:xfrm>
              <a:off x="643914" y="2748622"/>
              <a:ext cx="5676987" cy="646331"/>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Nach der Auswahl wird die Gemeindekennzahl der gewählten Gemeinde angezeigt.</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grpSp>
      <p:grpSp>
        <p:nvGrpSpPr>
          <p:cNvPr id="15" name="Gruppieren 14">
            <a:extLst>
              <a:ext uri="{FF2B5EF4-FFF2-40B4-BE49-F238E27FC236}">
                <a16:creationId xmlns:a16="http://schemas.microsoft.com/office/drawing/2014/main" id="{28E41971-B71F-4471-9B0B-D67A8F8AF8E9}"/>
              </a:ext>
            </a:extLst>
          </p:cNvPr>
          <p:cNvGrpSpPr/>
          <p:nvPr/>
        </p:nvGrpSpPr>
        <p:grpSpPr>
          <a:xfrm>
            <a:off x="6252839" y="4757273"/>
            <a:ext cx="6096000" cy="1162957"/>
            <a:chOff x="6252839" y="4757273"/>
            <a:chExt cx="6096000" cy="1162957"/>
          </a:xfrm>
        </p:grpSpPr>
        <p:cxnSp>
          <p:nvCxnSpPr>
            <p:cNvPr id="11" name="Gerade Verbindung mit Pfeil 10">
              <a:extLst>
                <a:ext uri="{FF2B5EF4-FFF2-40B4-BE49-F238E27FC236}">
                  <a16:creationId xmlns:a16="http://schemas.microsoft.com/office/drawing/2014/main" id="{11E7D38D-1D21-46D7-9B81-EFC65E691B14}"/>
                </a:ext>
              </a:extLst>
            </p:cNvPr>
            <p:cNvCxnSpPr>
              <a:cxnSpLocks/>
            </p:cNvCxnSpPr>
            <p:nvPr/>
          </p:nvCxnSpPr>
          <p:spPr>
            <a:xfrm flipH="1" flipV="1">
              <a:off x="6838509" y="4757273"/>
              <a:ext cx="654244" cy="2396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Rechteck 12">
              <a:extLst>
                <a:ext uri="{FF2B5EF4-FFF2-40B4-BE49-F238E27FC236}">
                  <a16:creationId xmlns:a16="http://schemas.microsoft.com/office/drawing/2014/main" id="{DFF8EB6F-5836-41D9-922D-07A218288826}"/>
                </a:ext>
              </a:extLst>
            </p:cNvPr>
            <p:cNvSpPr/>
            <p:nvPr/>
          </p:nvSpPr>
          <p:spPr>
            <a:xfrm>
              <a:off x="6252839" y="4996900"/>
              <a:ext cx="6096000" cy="923330"/>
            </a:xfrm>
            <a:prstGeom prst="rect">
              <a:avLst/>
            </a:prstGeom>
          </p:spPr>
          <p:txBody>
            <a:bodyPr>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Nun kann die exakte Zieladresse aus dem Routenplaner ausgewählt werden. Klicken Sie dazu auf “Ziel aus Routenplaner”.</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2671040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F411BE68-E430-4275-A7AB-DBDC6D322F87}"/>
              </a:ext>
            </a:extLst>
          </p:cNvPr>
          <p:cNvSpPr/>
          <p:nvPr/>
        </p:nvSpPr>
        <p:spPr>
          <a:xfrm>
            <a:off x="837460" y="1117237"/>
            <a:ext cx="6096000" cy="646331"/>
          </a:xfrm>
          <a:prstGeom prst="rect">
            <a:avLst/>
          </a:prstGeom>
        </p:spPr>
        <p:txBody>
          <a:bodyPr>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Wichtig ist hier, die exakte Adresse inklusive Hausnummer zu suchen und auszuwählen.</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3" name="Grafik 2">
            <a:extLst>
              <a:ext uri="{FF2B5EF4-FFF2-40B4-BE49-F238E27FC236}">
                <a16:creationId xmlns:a16="http://schemas.microsoft.com/office/drawing/2014/main" id="{0291503E-898D-411B-A1CD-31836D4FD660}"/>
              </a:ext>
            </a:extLst>
          </p:cNvPr>
          <p:cNvPicPr/>
          <p:nvPr/>
        </p:nvPicPr>
        <p:blipFill>
          <a:blip r:embed="rId2">
            <a:extLst>
              <a:ext uri="{28A0092B-C50C-407E-A947-70E740481C1C}">
                <a14:useLocalDpi xmlns:a14="http://schemas.microsoft.com/office/drawing/2010/main" val="0"/>
              </a:ext>
            </a:extLst>
          </a:blip>
          <a:stretch>
            <a:fillRect/>
          </a:stretch>
        </p:blipFill>
        <p:spPr>
          <a:xfrm>
            <a:off x="6834094" y="1222916"/>
            <a:ext cx="4187383" cy="2337029"/>
          </a:xfrm>
          <a:prstGeom prst="rect">
            <a:avLst/>
          </a:prstGeom>
          <a:ln>
            <a:solidFill>
              <a:schemeClr val="accent1"/>
            </a:solidFill>
          </a:ln>
        </p:spPr>
      </p:pic>
      <p:cxnSp>
        <p:nvCxnSpPr>
          <p:cNvPr id="4" name="Gerade Verbindung mit Pfeil 3">
            <a:extLst>
              <a:ext uri="{FF2B5EF4-FFF2-40B4-BE49-F238E27FC236}">
                <a16:creationId xmlns:a16="http://schemas.microsoft.com/office/drawing/2014/main" id="{0C04A25A-F895-4A91-B17D-F50067C86F65}"/>
              </a:ext>
            </a:extLst>
          </p:cNvPr>
          <p:cNvCxnSpPr/>
          <p:nvPr/>
        </p:nvCxnSpPr>
        <p:spPr>
          <a:xfrm flipV="1">
            <a:off x="6096000" y="1869247"/>
            <a:ext cx="771525" cy="48577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5" name="Grafik 4">
            <a:extLst>
              <a:ext uri="{FF2B5EF4-FFF2-40B4-BE49-F238E27FC236}">
                <a16:creationId xmlns:a16="http://schemas.microsoft.com/office/drawing/2014/main" id="{26F7DA2C-8F73-40F5-8317-F8BB71A53D77}"/>
              </a:ext>
            </a:extLst>
          </p:cNvPr>
          <p:cNvPicPr/>
          <p:nvPr/>
        </p:nvPicPr>
        <p:blipFill>
          <a:blip r:embed="rId3"/>
          <a:stretch>
            <a:fillRect/>
          </a:stretch>
        </p:blipFill>
        <p:spPr>
          <a:xfrm>
            <a:off x="837459" y="3740781"/>
            <a:ext cx="10184017" cy="2448978"/>
          </a:xfrm>
          <a:prstGeom prst="rect">
            <a:avLst/>
          </a:prstGeom>
          <a:ln>
            <a:solidFill>
              <a:schemeClr val="accent1"/>
            </a:solidFill>
          </a:ln>
        </p:spPr>
      </p:pic>
    </p:spTree>
    <p:extLst>
      <p:ext uri="{BB962C8B-B14F-4D97-AF65-F5344CB8AC3E}">
        <p14:creationId xmlns:p14="http://schemas.microsoft.com/office/powerpoint/2010/main" val="4084906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77D884BD-9769-4BD0-B7DA-C0EDF5E7831B}"/>
              </a:ext>
            </a:extLst>
          </p:cNvPr>
          <p:cNvSpPr/>
          <p:nvPr/>
        </p:nvSpPr>
        <p:spPr>
          <a:xfrm>
            <a:off x="870490" y="989406"/>
            <a:ext cx="2443361" cy="369332"/>
          </a:xfrm>
          <a:prstGeom prst="rect">
            <a:avLst/>
          </a:prstGeom>
        </p:spPr>
        <p:txBody>
          <a:bodyPr wrap="none">
            <a:spAutoFit/>
          </a:bodyPr>
          <a:lstStyle/>
          <a:p>
            <a:r>
              <a:rPr lang="nl-NL" b="1" dirty="0">
                <a:solidFill>
                  <a:srgbClr val="000000"/>
                </a:solidFill>
                <a:latin typeface="Calibri" panose="020F0502020204030204" pitchFamily="34" charset="0"/>
                <a:ea typeface="Times New Roman" panose="02020603050405020304" pitchFamily="18" charset="0"/>
              </a:rPr>
              <a:t>Steuerlicher Tatbestand</a:t>
            </a:r>
            <a:endParaRPr lang="de-AT" dirty="0"/>
          </a:p>
        </p:txBody>
      </p:sp>
      <p:pic>
        <p:nvPicPr>
          <p:cNvPr id="3" name="Grafik 2">
            <a:extLst>
              <a:ext uri="{FF2B5EF4-FFF2-40B4-BE49-F238E27FC236}">
                <a16:creationId xmlns:a16="http://schemas.microsoft.com/office/drawing/2014/main" id="{E05691FF-5BC3-45F4-965C-35EA313878B8}"/>
              </a:ext>
            </a:extLst>
          </p:cNvPr>
          <p:cNvPicPr/>
          <p:nvPr/>
        </p:nvPicPr>
        <p:blipFill>
          <a:blip r:embed="rId2"/>
          <a:stretch>
            <a:fillRect/>
          </a:stretch>
        </p:blipFill>
        <p:spPr>
          <a:xfrm>
            <a:off x="973630" y="1441930"/>
            <a:ext cx="7202813" cy="1780663"/>
          </a:xfrm>
          <a:prstGeom prst="rect">
            <a:avLst/>
          </a:prstGeom>
          <a:ln>
            <a:solidFill>
              <a:schemeClr val="accent1"/>
            </a:solidFill>
          </a:ln>
        </p:spPr>
      </p:pic>
      <p:sp>
        <p:nvSpPr>
          <p:cNvPr id="4" name="Rechteck 3">
            <a:extLst>
              <a:ext uri="{FF2B5EF4-FFF2-40B4-BE49-F238E27FC236}">
                <a16:creationId xmlns:a16="http://schemas.microsoft.com/office/drawing/2014/main" id="{174EDE38-27AC-4D08-9FEB-39135874BB33}"/>
              </a:ext>
            </a:extLst>
          </p:cNvPr>
          <p:cNvSpPr/>
          <p:nvPr/>
        </p:nvSpPr>
        <p:spPr>
          <a:xfrm>
            <a:off x="8362765" y="1441930"/>
            <a:ext cx="3053917" cy="1200329"/>
          </a:xfrm>
          <a:prstGeom prst="rect">
            <a:avLst/>
          </a:prstGeom>
        </p:spPr>
        <p:txBody>
          <a:bodyPr wrap="square">
            <a:spAutoFit/>
          </a:bodyPr>
          <a:lstStyle/>
          <a:p>
            <a:r>
              <a:rPr lang="nl-NL" dirty="0">
                <a:solidFill>
                  <a:srgbClr val="000000"/>
                </a:solidFill>
                <a:latin typeface="Calibri" panose="020F0502020204030204" pitchFamily="34" charset="0"/>
                <a:ea typeface="Times New Roman" panose="02020603050405020304" pitchFamily="18" charset="0"/>
              </a:rPr>
              <a:t>Klicken Sie unterhalb der Zieladresse auf die Zeile “Bitte steuerlicher Tatbestand auswählen”.</a:t>
            </a:r>
            <a:endParaRPr lang="de-AT" dirty="0"/>
          </a:p>
        </p:txBody>
      </p:sp>
      <p:cxnSp>
        <p:nvCxnSpPr>
          <p:cNvPr id="5" name="Gerade Verbindung mit Pfeil 4">
            <a:extLst>
              <a:ext uri="{FF2B5EF4-FFF2-40B4-BE49-F238E27FC236}">
                <a16:creationId xmlns:a16="http://schemas.microsoft.com/office/drawing/2014/main" id="{12C0AAE5-5074-4892-8B56-B0B09A3AD424}"/>
              </a:ext>
            </a:extLst>
          </p:cNvPr>
          <p:cNvCxnSpPr>
            <a:cxnSpLocks/>
          </p:cNvCxnSpPr>
          <p:nvPr/>
        </p:nvCxnSpPr>
        <p:spPr>
          <a:xfrm flipH="1">
            <a:off x="8021954" y="2642259"/>
            <a:ext cx="793572" cy="19526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Rechteck 14">
            <a:extLst>
              <a:ext uri="{FF2B5EF4-FFF2-40B4-BE49-F238E27FC236}">
                <a16:creationId xmlns:a16="http://schemas.microsoft.com/office/drawing/2014/main" id="{7B22E554-26B1-4FE4-AA7C-3411D918DA6E}"/>
              </a:ext>
            </a:extLst>
          </p:cNvPr>
          <p:cNvSpPr/>
          <p:nvPr/>
        </p:nvSpPr>
        <p:spPr>
          <a:xfrm>
            <a:off x="973630" y="3429000"/>
            <a:ext cx="6616778" cy="2339102"/>
          </a:xfrm>
          <a:prstGeom prst="rect">
            <a:avLst/>
          </a:prstGeom>
        </p:spPr>
        <p:txBody>
          <a:bodyPr wrap="square">
            <a:spAutoFit/>
          </a:bodyPr>
          <a:lstStyle/>
          <a:p>
            <a:pPr>
              <a:spcAft>
                <a:spcPts val="840"/>
              </a:spcAft>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Als steuerlicher Tatbestand einer Inlandsreise können folgende Einträge gewählt werden:</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spcAft>
                <a:spcPts val="840"/>
              </a:spcAft>
              <a:buFont typeface="Wingdings" panose="05000000000000000000" pitchFamily="2" charset="2"/>
              <a:buChar char=""/>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Außendiensttätigkeit</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spcAft>
                <a:spcPts val="840"/>
              </a:spcAft>
              <a:buFont typeface="Wingdings" panose="05000000000000000000" pitchFamily="2" charset="2"/>
              <a:buChar char=""/>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Schulung</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spcAft>
                <a:spcPts val="840"/>
              </a:spcAft>
              <a:buFont typeface="Wingdings" panose="05000000000000000000" pitchFamily="2" charset="2"/>
              <a:buChar char=""/>
            </a:pP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Funktionale Zuständigkeit für mehrere Standorte </a:t>
            </a:r>
            <a:b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br>
            <a:r>
              <a:rPr lang="nl-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(Leiter mehrere Standorte, Mehrfachverwendung an mehreren Standorten, Betreuungslehrer an mehreren Standorten)</a:t>
            </a:r>
            <a:endParaRPr lang="de-AT"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6" name="Grafik 15">
            <a:extLst>
              <a:ext uri="{FF2B5EF4-FFF2-40B4-BE49-F238E27FC236}">
                <a16:creationId xmlns:a16="http://schemas.microsoft.com/office/drawing/2014/main" id="{F569F2C5-56AE-4A7E-AF72-F09958FAD8DE}"/>
              </a:ext>
            </a:extLst>
          </p:cNvPr>
          <p:cNvPicPr/>
          <p:nvPr/>
        </p:nvPicPr>
        <p:blipFill>
          <a:blip r:embed="rId3">
            <a:extLst>
              <a:ext uri="{28A0092B-C50C-407E-A947-70E740481C1C}">
                <a14:useLocalDpi xmlns:a14="http://schemas.microsoft.com/office/drawing/2010/main" val="0"/>
              </a:ext>
            </a:extLst>
          </a:blip>
          <a:stretch>
            <a:fillRect/>
          </a:stretch>
        </p:blipFill>
        <p:spPr>
          <a:xfrm>
            <a:off x="8362765" y="2875041"/>
            <a:ext cx="3279982" cy="3690475"/>
          </a:xfrm>
          <a:prstGeom prst="rect">
            <a:avLst/>
          </a:prstGeom>
          <a:ln>
            <a:solidFill>
              <a:schemeClr val="accent1"/>
            </a:solidFill>
          </a:ln>
        </p:spPr>
      </p:pic>
      <p:pic>
        <p:nvPicPr>
          <p:cNvPr id="17" name="Grafik 16">
            <a:extLst>
              <a:ext uri="{FF2B5EF4-FFF2-40B4-BE49-F238E27FC236}">
                <a16:creationId xmlns:a16="http://schemas.microsoft.com/office/drawing/2014/main" id="{21C30DB2-0ACB-43A7-8C2F-4378662FE460}"/>
              </a:ext>
            </a:extLst>
          </p:cNvPr>
          <p:cNvPicPr/>
          <p:nvPr/>
        </p:nvPicPr>
        <p:blipFill>
          <a:blip r:embed="rId4"/>
          <a:stretch>
            <a:fillRect/>
          </a:stretch>
        </p:blipFill>
        <p:spPr>
          <a:xfrm>
            <a:off x="5351665" y="4880573"/>
            <a:ext cx="2425065" cy="1507490"/>
          </a:xfrm>
          <a:prstGeom prst="rect">
            <a:avLst/>
          </a:prstGeom>
          <a:ln>
            <a:solidFill>
              <a:schemeClr val="accent1"/>
            </a:solidFill>
          </a:ln>
        </p:spPr>
      </p:pic>
      <p:sp>
        <p:nvSpPr>
          <p:cNvPr id="6" name="Rectangle 2">
            <a:extLst>
              <a:ext uri="{FF2B5EF4-FFF2-40B4-BE49-F238E27FC236}">
                <a16:creationId xmlns:a16="http://schemas.microsoft.com/office/drawing/2014/main" id="{179919C5-15C0-4A58-916C-EEACDE71EBDD}"/>
              </a:ext>
            </a:extLst>
          </p:cNvPr>
          <p:cNvSpPr>
            <a:spLocks noChangeArrowheads="1"/>
          </p:cNvSpPr>
          <p:nvPr/>
        </p:nvSpPr>
        <p:spPr bwMode="auto">
          <a:xfrm>
            <a:off x="2017059" y="75370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AT"/>
          </a:p>
        </p:txBody>
      </p:sp>
      <p:cxnSp>
        <p:nvCxnSpPr>
          <p:cNvPr id="19" name="Gerade Verbindung mit Pfeil 18">
            <a:extLst>
              <a:ext uri="{FF2B5EF4-FFF2-40B4-BE49-F238E27FC236}">
                <a16:creationId xmlns:a16="http://schemas.microsoft.com/office/drawing/2014/main" id="{09F4CCE0-9D50-42CC-AC35-29AF059935BC}"/>
              </a:ext>
            </a:extLst>
          </p:cNvPr>
          <p:cNvCxnSpPr>
            <a:cxnSpLocks/>
          </p:cNvCxnSpPr>
          <p:nvPr/>
        </p:nvCxnSpPr>
        <p:spPr>
          <a:xfrm flipH="1">
            <a:off x="5774228" y="4507181"/>
            <a:ext cx="535132" cy="34702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Rechteck 8">
            <a:extLst>
              <a:ext uri="{FF2B5EF4-FFF2-40B4-BE49-F238E27FC236}">
                <a16:creationId xmlns:a16="http://schemas.microsoft.com/office/drawing/2014/main" id="{1E7C03C3-ED1F-45B8-A3A5-ACCE084C406A}"/>
              </a:ext>
            </a:extLst>
          </p:cNvPr>
          <p:cNvSpPr/>
          <p:nvPr/>
        </p:nvSpPr>
        <p:spPr>
          <a:xfrm>
            <a:off x="4282019" y="3915705"/>
            <a:ext cx="4276557" cy="646331"/>
          </a:xfrm>
          <a:prstGeom prst="rect">
            <a:avLst/>
          </a:prstGeom>
        </p:spPr>
        <p:txBody>
          <a:bodyPr wrap="square">
            <a:spAutoFit/>
          </a:bodyPr>
          <a:lstStyle/>
          <a:p>
            <a:pPr lvl="0" eaLnBrk="0" fontAlgn="base" hangingPunct="0">
              <a:spcBef>
                <a:spcPct val="0"/>
              </a:spcBef>
              <a:spcAft>
                <a:spcPct val="0"/>
              </a:spcAft>
            </a:pPr>
            <a:r>
              <a:rPr lang="nl-NL" altLang="de-DE"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Mittels Zur</a:t>
            </a:r>
            <a:r>
              <a:rPr lang="nl-NL" altLang="de-DE"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ü</a:t>
            </a:r>
            <a:r>
              <a:rPr lang="nl-NL" altLang="de-DE"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ck Button kehrt man zur Adressauswahl zur</a:t>
            </a:r>
            <a:r>
              <a:rPr lang="nl-NL" altLang="de-DE"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ü</a:t>
            </a:r>
            <a:r>
              <a:rPr lang="nl-NL" altLang="de-DE"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ck</a:t>
            </a:r>
            <a:endParaRPr lang="nl-NL" altLang="de-DE" sz="2800" b="1" dirty="0">
              <a:latin typeface="Arial" panose="020B0604020202020204" pitchFamily="34" charset="0"/>
            </a:endParaRPr>
          </a:p>
        </p:txBody>
      </p:sp>
    </p:spTree>
    <p:extLst>
      <p:ext uri="{BB962C8B-B14F-4D97-AF65-F5344CB8AC3E}">
        <p14:creationId xmlns:p14="http://schemas.microsoft.com/office/powerpoint/2010/main" val="85217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9" grpId="0"/>
    </p:bld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1473</Words>
  <Application>Microsoft Office PowerPoint</Application>
  <PresentationFormat>Breitbild</PresentationFormat>
  <Paragraphs>107</Paragraphs>
  <Slides>32</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32</vt:i4>
      </vt:variant>
    </vt:vector>
  </HeadingPairs>
  <TitlesOfParts>
    <vt:vector size="38" baseType="lpstr">
      <vt:lpstr>Arial</vt:lpstr>
      <vt:lpstr>Calibri</vt:lpstr>
      <vt:lpstr>Calibri Light</vt:lpstr>
      <vt:lpstr>Times New Roman</vt:lpstr>
      <vt:lpstr>Wingdings</vt:lpstr>
      <vt:lpstr>Office</vt:lpstr>
      <vt:lpstr>Schulung Reisemanagement Landeslehrer</vt:lpstr>
      <vt:lpstr>Einstieg über Service Portal Bund</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Danke für die  Aufmerksamkeit!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Anleitung Reisemanagement – Landeslehrer</dc:title>
  <dc:creator>Raab, Jürgen</dc:creator>
  <cp:lastModifiedBy>Raab, Jürgen</cp:lastModifiedBy>
  <cp:revision>37</cp:revision>
  <dcterms:created xsi:type="dcterms:W3CDTF">2023-04-27T14:57:58Z</dcterms:created>
  <dcterms:modified xsi:type="dcterms:W3CDTF">2025-02-03T15:29:04Z</dcterms:modified>
</cp:coreProperties>
</file>